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5"/>
  </p:notesMasterIdLst>
  <p:sldIdLst>
    <p:sldId id="294" r:id="rId3"/>
    <p:sldId id="257" r:id="rId4"/>
    <p:sldId id="258" r:id="rId5"/>
    <p:sldId id="279" r:id="rId6"/>
    <p:sldId id="280" r:id="rId7"/>
    <p:sldId id="281" r:id="rId8"/>
    <p:sldId id="282" r:id="rId9"/>
    <p:sldId id="283" r:id="rId10"/>
    <p:sldId id="284" r:id="rId11"/>
    <p:sldId id="286" r:id="rId12"/>
    <p:sldId id="287" r:id="rId13"/>
    <p:sldId id="272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4"/>
            <p14:sldId id="257"/>
            <p14:sldId id="258"/>
            <p14:sldId id="279"/>
            <p14:sldId id="280"/>
            <p14:sldId id="281"/>
            <p14:sldId id="282"/>
            <p14:sldId id="283"/>
            <p14:sldId id="284"/>
            <p14:sldId id="286"/>
            <p14:sldId id="287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6699FF"/>
    <a:srgbClr val="ED6F9C"/>
    <a:srgbClr val="A27DB6"/>
    <a:srgbClr val="5F95CF"/>
    <a:srgbClr val="FCC13F"/>
    <a:srgbClr val="F49C4E"/>
    <a:srgbClr val="37B398"/>
    <a:srgbClr val="EA4E34"/>
    <a:srgbClr val="00A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06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6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5232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9463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4395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0530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0505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194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253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545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5330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8578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245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4141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1789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3826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084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8831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859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5285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4034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1649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0632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9354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6605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2739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73011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92547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6068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3404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7417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4442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95342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6902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36815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3433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70012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73156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56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4141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6434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52099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55800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605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845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274004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simple</a:t>
            </a:r>
            <a:r>
              <a:rPr lang="pl-PL" dirty="0"/>
              <a:t> and </a:t>
            </a:r>
            <a:r>
              <a:rPr lang="pl-PL" dirty="0" err="1"/>
              <a:t>present</a:t>
            </a:r>
            <a:r>
              <a:rPr lang="pl-PL" dirty="0"/>
              <a:t> </a:t>
            </a:r>
            <a:r>
              <a:rPr lang="pl-PL" dirty="0" err="1"/>
              <a:t>continuous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767172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88274" y="1588725"/>
            <a:ext cx="7805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I        go       snowboarding     .</a:t>
            </a:r>
          </a:p>
        </p:txBody>
      </p:sp>
      <p:sp>
        <p:nvSpPr>
          <p:cNvPr id="22" name="Rectangle 21"/>
          <p:cNvSpPr/>
          <p:nvPr/>
        </p:nvSpPr>
        <p:spPr>
          <a:xfrm flipH="1">
            <a:off x="582446" y="1710990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1770496" y="1710990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>
          <a:xfrm flipH="1">
            <a:off x="3360734" y="1710990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860817"/>
              </p:ext>
            </p:extLst>
          </p:nvPr>
        </p:nvGraphicFramePr>
        <p:xfrm>
          <a:off x="582445" y="2594219"/>
          <a:ext cx="10917408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29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1598736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 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beginning of the sentence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 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middle: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before main </a:t>
                      </a:r>
                      <a:r>
                        <a:rPr lang="nl-NL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  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middle: after the </a:t>
                      </a:r>
                      <a:r>
                        <a:rPr lang="nl-NL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4 end of the sentence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454174" y="5534857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and ad</a:t>
            </a:r>
            <a:r>
              <a:rPr lang="nl-NL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44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</a:t>
            </a: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phrases</a:t>
            </a: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It’s important to know where these types of words go in a sentence.</a:t>
            </a: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id="{B69C7B86-1A17-46D5-911B-1C86AF6D36DB}"/>
              </a:ext>
            </a:extLst>
          </p:cNvPr>
          <p:cNvSpPr/>
          <p:nvPr/>
        </p:nvSpPr>
        <p:spPr>
          <a:xfrm flipH="1">
            <a:off x="7475781" y="1723937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</a:p>
        </p:txBody>
      </p:sp>
      <p:pic>
        <p:nvPicPr>
          <p:cNvPr id="14" name="Picture 34">
            <a:extLst>
              <a:ext uri="{FF2B5EF4-FFF2-40B4-BE49-F238E27FC236}">
                <a16:creationId xmlns:a16="http://schemas.microsoft.com/office/drawing/2014/main" id="{7560EC02-AC83-46D7-8DFC-2135CA01E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59" y="128008"/>
            <a:ext cx="894615" cy="894615"/>
          </a:xfrm>
          <a:prstGeom prst="rect">
            <a:avLst/>
          </a:prstGeom>
        </p:spPr>
      </p:pic>
      <p:sp>
        <p:nvSpPr>
          <p:cNvPr id="15" name="Rounded Rectangular Callout 27">
            <a:extLst>
              <a:ext uri="{FF2B5EF4-FFF2-40B4-BE49-F238E27FC236}">
                <a16:creationId xmlns:a16="http://schemas.microsoft.com/office/drawing/2014/main" id="{0E5BCAD7-4C38-4D2C-9513-FCB3796A0E16}"/>
              </a:ext>
            </a:extLst>
          </p:cNvPr>
          <p:cNvSpPr/>
          <p:nvPr/>
        </p:nvSpPr>
        <p:spPr>
          <a:xfrm>
            <a:off x="9004301" y="1180011"/>
            <a:ext cx="3084102" cy="1151481"/>
          </a:xfrm>
          <a:prstGeom prst="wedgeRoundRectCallout">
            <a:avLst>
              <a:gd name="adj1" fmla="val 25467"/>
              <a:gd name="adj2" fmla="val -602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ad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s/ad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phrases and choose where you think they go in the sentence.</a:t>
            </a:r>
          </a:p>
        </p:txBody>
      </p:sp>
      <p:sp>
        <p:nvSpPr>
          <p:cNvPr id="16" name="TextBox 30">
            <a:extLst>
              <a:ext uri="{FF2B5EF4-FFF2-40B4-BE49-F238E27FC236}">
                <a16:creationId xmlns:a16="http://schemas.microsoft.com/office/drawing/2014/main" id="{D72DCBE2-9606-45A7-82EA-9FF9165835AD}"/>
              </a:ext>
            </a:extLst>
          </p:cNvPr>
          <p:cNvSpPr txBox="1"/>
          <p:nvPr/>
        </p:nvSpPr>
        <p:spPr>
          <a:xfrm>
            <a:off x="4454174" y="5534857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17" name="TextBox 30">
            <a:extLst>
              <a:ext uri="{FF2B5EF4-FFF2-40B4-BE49-F238E27FC236}">
                <a16:creationId xmlns:a16="http://schemas.microsoft.com/office/drawing/2014/main" id="{E3C9E7CB-4B76-4412-9CF7-1F259E31FC9C}"/>
              </a:ext>
            </a:extLst>
          </p:cNvPr>
          <p:cNvSpPr txBox="1"/>
          <p:nvPr/>
        </p:nvSpPr>
        <p:spPr>
          <a:xfrm>
            <a:off x="1815891" y="5904805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in winter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8A531846-0089-4196-A9EC-728411559136}"/>
              </a:ext>
            </a:extLst>
          </p:cNvPr>
          <p:cNvSpPr txBox="1"/>
          <p:nvPr/>
        </p:nvSpPr>
        <p:spPr>
          <a:xfrm>
            <a:off x="1842720" y="5514493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19" name="TextBox 30">
            <a:extLst>
              <a:ext uri="{FF2B5EF4-FFF2-40B4-BE49-F238E27FC236}">
                <a16:creationId xmlns:a16="http://schemas.microsoft.com/office/drawing/2014/main" id="{4A6CFF8F-685C-4265-8F2B-84F24DBED9F7}"/>
              </a:ext>
            </a:extLst>
          </p:cNvPr>
          <p:cNvSpPr txBox="1"/>
          <p:nvPr/>
        </p:nvSpPr>
        <p:spPr>
          <a:xfrm>
            <a:off x="4454174" y="5911765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most days</a:t>
            </a:r>
          </a:p>
        </p:txBody>
      </p:sp>
      <p:sp>
        <p:nvSpPr>
          <p:cNvPr id="21" name="Rounded Rectangular Callout 27">
            <a:extLst>
              <a:ext uri="{FF2B5EF4-FFF2-40B4-BE49-F238E27FC236}">
                <a16:creationId xmlns:a16="http://schemas.microsoft.com/office/drawing/2014/main" id="{534B8EF5-54FB-4D2B-B451-0633B246B376}"/>
              </a:ext>
            </a:extLst>
          </p:cNvPr>
          <p:cNvSpPr/>
          <p:nvPr/>
        </p:nvSpPr>
        <p:spPr>
          <a:xfrm>
            <a:off x="9784155" y="4038711"/>
            <a:ext cx="2148054" cy="909359"/>
          </a:xfrm>
          <a:prstGeom prst="wedgeRoundRectCallout">
            <a:avLst>
              <a:gd name="adj1" fmla="val 25467"/>
              <a:gd name="adj2" fmla="val -602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this sentence and do the same thing.</a:t>
            </a: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58E41C8D-8025-4283-9574-25D42AD5F12B}"/>
              </a:ext>
            </a:extLst>
          </p:cNvPr>
          <p:cNvSpPr/>
          <p:nvPr/>
        </p:nvSpPr>
        <p:spPr>
          <a:xfrm>
            <a:off x="159283" y="4296181"/>
            <a:ext cx="90524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  Snowboarding       is       exciting     .</a:t>
            </a:r>
          </a:p>
        </p:txBody>
      </p:sp>
      <p:sp>
        <p:nvSpPr>
          <p:cNvPr id="26" name="Rectangle 21">
            <a:extLst>
              <a:ext uri="{FF2B5EF4-FFF2-40B4-BE49-F238E27FC236}">
                <a16:creationId xmlns:a16="http://schemas.microsoft.com/office/drawing/2014/main" id="{7763993D-88CD-4EFF-8427-805FE3502E3A}"/>
              </a:ext>
            </a:extLst>
          </p:cNvPr>
          <p:cNvSpPr/>
          <p:nvPr/>
        </p:nvSpPr>
        <p:spPr>
          <a:xfrm flipH="1">
            <a:off x="82380" y="4423189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1</a:t>
            </a:r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81112582-5F31-48F1-92CE-83EB5AF4F1C6}"/>
              </a:ext>
            </a:extLst>
          </p:cNvPr>
          <p:cNvSpPr/>
          <p:nvPr/>
        </p:nvSpPr>
        <p:spPr>
          <a:xfrm flipH="1">
            <a:off x="4127930" y="4423189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2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03FAFD4B-B02A-40AA-9330-152BCCEC9228}"/>
              </a:ext>
            </a:extLst>
          </p:cNvPr>
          <p:cNvSpPr/>
          <p:nvPr/>
        </p:nvSpPr>
        <p:spPr>
          <a:xfrm flipH="1">
            <a:off x="5438768" y="4423189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3</a:t>
            </a:r>
          </a:p>
        </p:txBody>
      </p:sp>
      <p:sp>
        <p:nvSpPr>
          <p:cNvPr id="32" name="Rectangle 24">
            <a:extLst>
              <a:ext uri="{FF2B5EF4-FFF2-40B4-BE49-F238E27FC236}">
                <a16:creationId xmlns:a16="http://schemas.microsoft.com/office/drawing/2014/main" id="{6C5B2695-D869-4857-BA8B-0D69F112CDD1}"/>
              </a:ext>
            </a:extLst>
          </p:cNvPr>
          <p:cNvSpPr/>
          <p:nvPr/>
        </p:nvSpPr>
        <p:spPr>
          <a:xfrm flipH="1">
            <a:off x="8189793" y="4436185"/>
            <a:ext cx="539460" cy="458613"/>
          </a:xfrm>
          <a:prstGeom prst="rect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Open Sans" charset="0"/>
                <a:ea typeface="Open Sans" charset="0"/>
                <a:cs typeface="Open Sans" charset="0"/>
              </a:rPr>
              <a:t>4</a:t>
            </a:r>
          </a:p>
        </p:txBody>
      </p:sp>
      <p:graphicFrame>
        <p:nvGraphicFramePr>
          <p:cNvPr id="33" name="Table 26">
            <a:extLst>
              <a:ext uri="{FF2B5EF4-FFF2-40B4-BE49-F238E27FC236}">
                <a16:creationId xmlns:a16="http://schemas.microsoft.com/office/drawing/2014/main" id="{47F11C84-0859-43E9-BD96-D9340AE18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257417"/>
              </p:ext>
            </p:extLst>
          </p:nvPr>
        </p:nvGraphicFramePr>
        <p:xfrm>
          <a:off x="582445" y="5064631"/>
          <a:ext cx="10917408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729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9352">
                  <a:extLst>
                    <a:ext uri="{9D8B030D-6E8A-4147-A177-3AD203B41FA5}">
                      <a16:colId xmlns:a16="http://schemas.microsoft.com/office/drawing/2014/main" val="1598736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 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beginning of the sentence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 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middle: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before main </a:t>
                      </a:r>
                      <a:r>
                        <a:rPr lang="nl-NL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  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middle: after the </a:t>
                      </a:r>
                      <a:r>
                        <a:rPr lang="nl-NL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4 end of the sentence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0">
            <a:extLst>
              <a:ext uri="{FF2B5EF4-FFF2-40B4-BE49-F238E27FC236}">
                <a16:creationId xmlns:a16="http://schemas.microsoft.com/office/drawing/2014/main" id="{B3FC41DC-6F75-4071-9029-F98C11C16E65}"/>
              </a:ext>
            </a:extLst>
          </p:cNvPr>
          <p:cNvSpPr txBox="1"/>
          <p:nvPr/>
        </p:nvSpPr>
        <p:spPr>
          <a:xfrm>
            <a:off x="6901981" y="6285865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always</a:t>
            </a:r>
          </a:p>
        </p:txBody>
      </p:sp>
      <p:sp>
        <p:nvSpPr>
          <p:cNvPr id="35" name="TextBox 30">
            <a:extLst>
              <a:ext uri="{FF2B5EF4-FFF2-40B4-BE49-F238E27FC236}">
                <a16:creationId xmlns:a16="http://schemas.microsoft.com/office/drawing/2014/main" id="{F61CE84F-CF3D-41C7-924C-366F0C4ADA6D}"/>
              </a:ext>
            </a:extLst>
          </p:cNvPr>
          <p:cNvSpPr txBox="1"/>
          <p:nvPr/>
        </p:nvSpPr>
        <p:spPr>
          <a:xfrm>
            <a:off x="9513435" y="5892318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never</a:t>
            </a:r>
          </a:p>
        </p:txBody>
      </p:sp>
      <p:sp>
        <p:nvSpPr>
          <p:cNvPr id="40" name="TextBox 30">
            <a:extLst>
              <a:ext uri="{FF2B5EF4-FFF2-40B4-BE49-F238E27FC236}">
                <a16:creationId xmlns:a16="http://schemas.microsoft.com/office/drawing/2014/main" id="{43AC681E-54CF-4C5A-82B5-9DDA2E6E6FC5}"/>
              </a:ext>
            </a:extLst>
          </p:cNvPr>
          <p:cNvSpPr txBox="1"/>
          <p:nvPr/>
        </p:nvSpPr>
        <p:spPr>
          <a:xfrm>
            <a:off x="1580697" y="6280155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in winter</a:t>
            </a: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F568E9A1-A692-4405-B503-4315276FE95E}"/>
              </a:ext>
            </a:extLst>
          </p:cNvPr>
          <p:cNvSpPr txBox="1"/>
          <p:nvPr/>
        </p:nvSpPr>
        <p:spPr>
          <a:xfrm>
            <a:off x="9531321" y="6283390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sometimes</a:t>
            </a: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AFCFA21-44DB-4DCC-AE9C-9622C147A9EB}"/>
              </a:ext>
            </a:extLst>
          </p:cNvPr>
          <p:cNvSpPr txBox="1"/>
          <p:nvPr/>
        </p:nvSpPr>
        <p:spPr>
          <a:xfrm>
            <a:off x="4245810" y="6291895"/>
            <a:ext cx="2581626" cy="36933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dirty="0">
                <a:latin typeface="Open Sans" charset="0"/>
                <a:ea typeface="Open Sans" charset="0"/>
                <a:cs typeface="Open Sans" charset="0"/>
              </a:rPr>
              <a:t>most days</a:t>
            </a: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E008EE1D-69BA-459C-8335-156AFF780C3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2068" y="6565844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0940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0.00741 L -0.08841 -0.3460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-1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2 0.0493 L -0.09127 -0.2902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79" y="-1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96296E-6 L 0.57383 -0.3986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85" y="-1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48148E-6 L 0.12578 -0.2317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9" y="-1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8798E-6 -3.17519E-6 L 0.35838 -0.3510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19" y="-17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1.48148E-6 L -0.05886 -0.08565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9" y="-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11111E-6 L -0.27305 0.0268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9" y="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0.0007 L 0.59453 -0.09421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66" y="-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7448 0.0175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4" y="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0.37669 -0.05277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28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4" grpId="0" animBg="1"/>
      <p:bldP spid="25" grpId="0" animBg="1"/>
      <p:bldP spid="31" grpId="0" animBg="1"/>
      <p:bldP spid="31" grpId="1" animBg="1"/>
      <p:bldP spid="13" grpId="0" animBg="1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3" grpId="0"/>
      <p:bldP spid="26" grpId="0" animBg="1"/>
      <p:bldP spid="28" grpId="0" animBg="1"/>
      <p:bldP spid="30" grpId="0" animBg="1"/>
      <p:bldP spid="32" grpId="0" animBg="1"/>
      <p:bldP spid="34" grpId="0" animBg="1"/>
      <p:bldP spid="34" grpId="1" animBg="1"/>
      <p:bldP spid="35" grpId="0" animBg="1"/>
      <p:bldP spid="35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81"/>
          <p:cNvSpPr txBox="1">
            <a:spLocks/>
          </p:cNvSpPr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and ad</a:t>
            </a:r>
            <a:r>
              <a:rPr lang="nl-NL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44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</a:t>
            </a: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phrases: </a:t>
            </a:r>
            <a:r>
              <a:rPr lang="en-US" sz="44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Word order</a:t>
            </a:r>
            <a:endParaRPr lang="en-US" sz="44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9" name="Shape 82"/>
          <p:cNvSpPr txBox="1">
            <a:spLocks/>
          </p:cNvSpPr>
          <p:nvPr/>
        </p:nvSpPr>
        <p:spPr>
          <a:xfrm>
            <a:off x="464550" y="892170"/>
            <a:ext cx="10491773" cy="407151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14" name="Picture 34">
            <a:extLst>
              <a:ext uri="{FF2B5EF4-FFF2-40B4-BE49-F238E27FC236}">
                <a16:creationId xmlns:a16="http://schemas.microsoft.com/office/drawing/2014/main" id="{7560EC02-AC83-46D7-8DFC-2135CA01E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127" y="892170"/>
            <a:ext cx="1313373" cy="1313373"/>
          </a:xfrm>
          <a:prstGeom prst="rect">
            <a:avLst/>
          </a:prstGeom>
        </p:spPr>
      </p:pic>
      <p:sp>
        <p:nvSpPr>
          <p:cNvPr id="15" name="Rounded Rectangular Callout 27">
            <a:extLst>
              <a:ext uri="{FF2B5EF4-FFF2-40B4-BE49-F238E27FC236}">
                <a16:creationId xmlns:a16="http://schemas.microsoft.com/office/drawing/2014/main" id="{0E5BCAD7-4C38-4D2C-9513-FCB3796A0E16}"/>
              </a:ext>
            </a:extLst>
          </p:cNvPr>
          <p:cNvSpPr/>
          <p:nvPr/>
        </p:nvSpPr>
        <p:spPr>
          <a:xfrm>
            <a:off x="6149782" y="1248521"/>
            <a:ext cx="3084102" cy="1250665"/>
          </a:xfrm>
          <a:prstGeom prst="wedgeRoundRectCallout">
            <a:avLst>
              <a:gd name="adj1" fmla="val 56763"/>
              <a:gd name="adj2" fmla="val -2385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of frequency are commonly used in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 tense,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sometimes, never, often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1" name="Rounded Rectangular Callout 27">
            <a:extLst>
              <a:ext uri="{FF2B5EF4-FFF2-40B4-BE49-F238E27FC236}">
                <a16:creationId xmlns:a16="http://schemas.microsoft.com/office/drawing/2014/main" id="{534B8EF5-54FB-4D2B-B451-0633B246B376}"/>
              </a:ext>
            </a:extLst>
          </p:cNvPr>
          <p:cNvSpPr/>
          <p:nvPr/>
        </p:nvSpPr>
        <p:spPr>
          <a:xfrm>
            <a:off x="5713886" y="4256951"/>
            <a:ext cx="3519998" cy="1604749"/>
          </a:xfrm>
          <a:prstGeom prst="wedgeRoundRectCallout">
            <a:avLst>
              <a:gd name="adj1" fmla="val 33765"/>
              <a:gd name="adj2" fmla="val -602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They can also go at the beginning of the sentence for emphasis,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‘</a:t>
            </a:r>
            <a:r>
              <a:rPr lang="es-MX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Most days, I go snowboarding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.’ If we do this, we must add a comma after the ad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s-MX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 phrase.</a:t>
            </a:r>
            <a:endParaRPr lang="en-US" sz="1600" u="sng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Shape 82">
            <a:extLst>
              <a:ext uri="{FF2B5EF4-FFF2-40B4-BE49-F238E27FC236}">
                <a16:creationId xmlns:a16="http://schemas.microsoft.com/office/drawing/2014/main" id="{E3B71A8C-C5BB-4B30-AA6C-7A3895987E9A}"/>
              </a:ext>
            </a:extLst>
          </p:cNvPr>
          <p:cNvSpPr txBox="1">
            <a:spLocks/>
          </p:cNvSpPr>
          <p:nvPr/>
        </p:nvSpPr>
        <p:spPr>
          <a:xfrm>
            <a:off x="450601" y="1495801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of frequency</a:t>
            </a:r>
          </a:p>
        </p:txBody>
      </p:sp>
      <p:sp>
        <p:nvSpPr>
          <p:cNvPr id="36" name="Shape 82">
            <a:extLst>
              <a:ext uri="{FF2B5EF4-FFF2-40B4-BE49-F238E27FC236}">
                <a16:creationId xmlns:a16="http://schemas.microsoft.com/office/drawing/2014/main" id="{BC1F59F3-1DDA-4671-B28F-52A211E95A87}"/>
              </a:ext>
            </a:extLst>
          </p:cNvPr>
          <p:cNvSpPr txBox="1">
            <a:spLocks/>
          </p:cNvSpPr>
          <p:nvPr/>
        </p:nvSpPr>
        <p:spPr>
          <a:xfrm>
            <a:off x="450601" y="1895856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Before the main </a:t>
            </a:r>
            <a:r>
              <a:rPr lang="nl-NL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7" name="Shape 82">
            <a:extLst>
              <a:ext uri="{FF2B5EF4-FFF2-40B4-BE49-F238E27FC236}">
                <a16:creationId xmlns:a16="http://schemas.microsoft.com/office/drawing/2014/main" id="{96EAAC6B-C9C5-428A-A087-D6D73D26EEF7}"/>
              </a:ext>
            </a:extLst>
          </p:cNvPr>
          <p:cNvSpPr txBox="1">
            <a:spLocks/>
          </p:cNvSpPr>
          <p:nvPr/>
        </p:nvSpPr>
        <p:spPr>
          <a:xfrm>
            <a:off x="464550" y="307302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2. After the </a:t>
            </a:r>
            <a:r>
              <a:rPr lang="nl-NL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2000" i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be.</a:t>
            </a:r>
            <a:endParaRPr lang="en-US" sz="2000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3" name="Rounded Rectangular Callout 31">
            <a:extLst>
              <a:ext uri="{FF2B5EF4-FFF2-40B4-BE49-F238E27FC236}">
                <a16:creationId xmlns:a16="http://schemas.microsoft.com/office/drawing/2014/main" id="{0430223C-4193-4DC1-A340-FBD9BFC555A6}"/>
              </a:ext>
            </a:extLst>
          </p:cNvPr>
          <p:cNvSpPr/>
          <p:nvPr/>
        </p:nvSpPr>
        <p:spPr>
          <a:xfrm>
            <a:off x="652300" y="2300594"/>
            <a:ext cx="4249899" cy="652535"/>
          </a:xfrm>
          <a:prstGeom prst="wedgeRoundRectCallout">
            <a:avLst>
              <a:gd name="adj1" fmla="val -56849"/>
              <a:gd name="adj2" fmla="val 1614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go snowboarding.</a:t>
            </a:r>
          </a:p>
        </p:txBody>
      </p:sp>
      <p:sp>
        <p:nvSpPr>
          <p:cNvPr id="44" name="Rounded Rectangular Callout 28">
            <a:extLst>
              <a:ext uri="{FF2B5EF4-FFF2-40B4-BE49-F238E27FC236}">
                <a16:creationId xmlns:a16="http://schemas.microsoft.com/office/drawing/2014/main" id="{2AA82B91-7DE7-430B-A7DB-ED59EDDAC529}"/>
              </a:ext>
            </a:extLst>
          </p:cNvPr>
          <p:cNvSpPr/>
          <p:nvPr/>
        </p:nvSpPr>
        <p:spPr>
          <a:xfrm>
            <a:off x="995200" y="3509839"/>
            <a:ext cx="4338800" cy="613362"/>
          </a:xfrm>
          <a:prstGeom prst="wedgeRoundRectCallout">
            <a:avLst>
              <a:gd name="adj1" fmla="val 56439"/>
              <a:gd name="adj2" fmla="val 1863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Snowboarding is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always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expensive.</a:t>
            </a:r>
          </a:p>
        </p:txBody>
      </p:sp>
      <p:sp>
        <p:nvSpPr>
          <p:cNvPr id="45" name="Shape 82">
            <a:extLst>
              <a:ext uri="{FF2B5EF4-FFF2-40B4-BE49-F238E27FC236}">
                <a16:creationId xmlns:a16="http://schemas.microsoft.com/office/drawing/2014/main" id="{5592B4E7-9446-4C84-915B-A8CD7356C2F7}"/>
              </a:ext>
            </a:extLst>
          </p:cNvPr>
          <p:cNvSpPr txBox="1">
            <a:spLocks/>
          </p:cNvSpPr>
          <p:nvPr/>
        </p:nvSpPr>
        <p:spPr>
          <a:xfrm>
            <a:off x="464550" y="4319681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2000" b="1" u="sng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</a:t>
            </a:r>
            <a:r>
              <a:rPr lang="en-US" sz="2000" b="1" u="sng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phrases</a:t>
            </a:r>
          </a:p>
        </p:txBody>
      </p:sp>
      <p:sp>
        <p:nvSpPr>
          <p:cNvPr id="46" name="Shape 82">
            <a:extLst>
              <a:ext uri="{FF2B5EF4-FFF2-40B4-BE49-F238E27FC236}">
                <a16:creationId xmlns:a16="http://schemas.microsoft.com/office/drawing/2014/main" id="{FAA27FC4-8698-4551-BE43-F74D054AAD6C}"/>
              </a:ext>
            </a:extLst>
          </p:cNvPr>
          <p:cNvSpPr txBox="1">
            <a:spLocks/>
          </p:cNvSpPr>
          <p:nvPr/>
        </p:nvSpPr>
        <p:spPr>
          <a:xfrm>
            <a:off x="464550" y="4726832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1. At the end of the sentence.</a:t>
            </a:r>
          </a:p>
        </p:txBody>
      </p:sp>
      <p:sp>
        <p:nvSpPr>
          <p:cNvPr id="47" name="Rounded Rectangular Callout 31">
            <a:extLst>
              <a:ext uri="{FF2B5EF4-FFF2-40B4-BE49-F238E27FC236}">
                <a16:creationId xmlns:a16="http://schemas.microsoft.com/office/drawing/2014/main" id="{1C9DFCCC-2AD5-4132-B851-A4CBFC5647FF}"/>
              </a:ext>
            </a:extLst>
          </p:cNvPr>
          <p:cNvSpPr/>
          <p:nvPr/>
        </p:nvSpPr>
        <p:spPr>
          <a:xfrm>
            <a:off x="666249" y="5131570"/>
            <a:ext cx="4249899" cy="652535"/>
          </a:xfrm>
          <a:prstGeom prst="wedgeRoundRectCallout">
            <a:avLst>
              <a:gd name="adj1" fmla="val -56849"/>
              <a:gd name="adj2" fmla="val 1614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in winter.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8" name="Rounded Rectangular Callout 27">
            <a:extLst>
              <a:ext uri="{FF2B5EF4-FFF2-40B4-BE49-F238E27FC236}">
                <a16:creationId xmlns:a16="http://schemas.microsoft.com/office/drawing/2014/main" id="{2D643ED4-360E-4CA2-812D-674A6B44D76B}"/>
              </a:ext>
            </a:extLst>
          </p:cNvPr>
          <p:cNvSpPr/>
          <p:nvPr/>
        </p:nvSpPr>
        <p:spPr>
          <a:xfrm>
            <a:off x="6378382" y="2694539"/>
            <a:ext cx="4480118" cy="1151481"/>
          </a:xfrm>
          <a:prstGeom prst="wedgeRoundRectCallout">
            <a:avLst>
              <a:gd name="adj1" fmla="val 58410"/>
              <a:gd name="adj2" fmla="val -53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Ad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ial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phrases often tell us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we do something, </a:t>
            </a:r>
            <a:r>
              <a:rPr lang="nb-NO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most days, every day, in summer, at the weekends.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9" name="Pentagon 2">
            <a:extLst>
              <a:ext uri="{FF2B5EF4-FFF2-40B4-BE49-F238E27FC236}">
                <a16:creationId xmlns:a16="http://schemas.microsoft.com/office/drawing/2014/main" id="{59A91F65-3B7F-49C1-913D-2203B101E947}"/>
              </a:ext>
            </a:extLst>
          </p:cNvPr>
          <p:cNvSpPr/>
          <p:nvPr/>
        </p:nvSpPr>
        <p:spPr>
          <a:xfrm>
            <a:off x="9400673" y="529203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92FABAF5-47B0-42A5-8FE2-1D05827592B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95297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36" grpId="0"/>
      <p:bldP spid="37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982" y="1038196"/>
            <a:ext cx="114299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older brother is 21, but he still…………………………….(think) cartoons are cool.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Life in the capital city……………………………..(get) so expensive. Soon it will be impossible to live there.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………………..your baby sister………………(cry)? I can hear a noise.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A: ……………….your grandparents…………………(live) with you? </a:t>
            </a:r>
          </a:p>
          <a:p>
            <a:endParaRPr lang="en-GB" sz="1600" dirty="0"/>
          </a:p>
          <a:p>
            <a:r>
              <a:rPr lang="en-GB" sz="1600" dirty="0"/>
              <a:t>      B: Yes, but they………………………………(stay) with my aunt right now.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89764" y="87039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correct form of the 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 in brackets to complete the gaps. Justify your choices.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Shape 82">
            <a:extLst>
              <a:ext uri="{FF2B5EF4-FFF2-40B4-BE49-F238E27FC236}">
                <a16:creationId xmlns:a16="http://schemas.microsoft.com/office/drawing/2014/main" id="{B6C9CCBF-E5C4-4F36-9EE7-D244898818B1}"/>
              </a:ext>
            </a:extLst>
          </p:cNvPr>
          <p:cNvSpPr txBox="1">
            <a:spLocks/>
          </p:cNvSpPr>
          <p:nvPr/>
        </p:nvSpPr>
        <p:spPr>
          <a:xfrm>
            <a:off x="450601" y="3702938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Put the ad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/ad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ial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phrase in brackets into the correct place in the sentence.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TextBox 1">
            <a:extLst>
              <a:ext uri="{FF2B5EF4-FFF2-40B4-BE49-F238E27FC236}">
                <a16:creationId xmlns:a16="http://schemas.microsoft.com/office/drawing/2014/main" id="{06C3895D-3691-4064-8EB3-E87649B87356}"/>
              </a:ext>
            </a:extLst>
          </p:cNvPr>
          <p:cNvSpPr txBox="1"/>
          <p:nvPr/>
        </p:nvSpPr>
        <p:spPr>
          <a:xfrm>
            <a:off x="464866" y="3680960"/>
            <a:ext cx="114299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speak French outside of the classroom. (rarely)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She works for more than 10 hours a day. (most days)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Mary doesn’t get home until late. (usually)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visit my uncle. (always/in the summer)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847ED19-6141-4BC4-A972-9E3229F4BEC4}"/>
              </a:ext>
            </a:extLst>
          </p:cNvPr>
          <p:cNvSpPr/>
          <p:nvPr/>
        </p:nvSpPr>
        <p:spPr>
          <a:xfrm>
            <a:off x="4561292" y="1227971"/>
            <a:ext cx="7889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thinks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65286FD2-277C-426C-8E11-9A914167D50E}"/>
              </a:ext>
            </a:extLst>
          </p:cNvPr>
          <p:cNvSpPr/>
          <p:nvPr/>
        </p:nvSpPr>
        <p:spPr>
          <a:xfrm>
            <a:off x="3427058" y="1717277"/>
            <a:ext cx="1098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 getting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58552096-DFE6-436F-BDCD-C80CC4DC8695}"/>
              </a:ext>
            </a:extLst>
          </p:cNvPr>
          <p:cNvSpPr/>
          <p:nvPr/>
        </p:nvSpPr>
        <p:spPr>
          <a:xfrm>
            <a:off x="1065245" y="2202869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2C418202-F1BE-4522-8885-33B51F9DADD7}"/>
              </a:ext>
            </a:extLst>
          </p:cNvPr>
          <p:cNvSpPr/>
          <p:nvPr/>
        </p:nvSpPr>
        <p:spPr>
          <a:xfrm>
            <a:off x="3979556" y="2212553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crying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8153F17A-4902-43D8-AA54-A221CC06492B}"/>
              </a:ext>
            </a:extLst>
          </p:cNvPr>
          <p:cNvSpPr/>
          <p:nvPr/>
        </p:nvSpPr>
        <p:spPr>
          <a:xfrm>
            <a:off x="1243339" y="2688535"/>
            <a:ext cx="457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C90B3EE4-459D-45FE-9079-8B3A4E968F57}"/>
              </a:ext>
            </a:extLst>
          </p:cNvPr>
          <p:cNvSpPr/>
          <p:nvPr/>
        </p:nvSpPr>
        <p:spPr>
          <a:xfrm>
            <a:off x="4428083" y="2688535"/>
            <a:ext cx="5277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live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8253D7DF-205D-4A73-9746-54CF83BCD97F}"/>
              </a:ext>
            </a:extLst>
          </p:cNvPr>
          <p:cNvSpPr/>
          <p:nvPr/>
        </p:nvSpPr>
        <p:spPr>
          <a:xfrm>
            <a:off x="2804988" y="3175563"/>
            <a:ext cx="12682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are staying</a:t>
            </a: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40C42202-908D-4201-801F-A59CEA2A5335}"/>
              </a:ext>
            </a:extLst>
          </p:cNvPr>
          <p:cNvSpPr/>
          <p:nvPr/>
        </p:nvSpPr>
        <p:spPr>
          <a:xfrm>
            <a:off x="852945" y="4021466"/>
            <a:ext cx="351692" cy="20709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lecha: hacia abajo 38">
            <a:extLst>
              <a:ext uri="{FF2B5EF4-FFF2-40B4-BE49-F238E27FC236}">
                <a16:creationId xmlns:a16="http://schemas.microsoft.com/office/drawing/2014/main" id="{EA6425FE-6A96-4402-ACCB-25126D737506}"/>
              </a:ext>
            </a:extLst>
          </p:cNvPr>
          <p:cNvSpPr/>
          <p:nvPr/>
        </p:nvSpPr>
        <p:spPr>
          <a:xfrm>
            <a:off x="4350856" y="4522501"/>
            <a:ext cx="351692" cy="20709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lecha: hacia abajo 39">
            <a:extLst>
              <a:ext uri="{FF2B5EF4-FFF2-40B4-BE49-F238E27FC236}">
                <a16:creationId xmlns:a16="http://schemas.microsoft.com/office/drawing/2014/main" id="{5463EEF8-6575-4B8C-84C7-24352B8BE61E}"/>
              </a:ext>
            </a:extLst>
          </p:cNvPr>
          <p:cNvSpPr/>
          <p:nvPr/>
        </p:nvSpPr>
        <p:spPr>
          <a:xfrm>
            <a:off x="1961950" y="4995284"/>
            <a:ext cx="351692" cy="20709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lecha: hacia abajo 40">
            <a:extLst>
              <a:ext uri="{FF2B5EF4-FFF2-40B4-BE49-F238E27FC236}">
                <a16:creationId xmlns:a16="http://schemas.microsoft.com/office/drawing/2014/main" id="{2A4BA13B-A3EC-4406-A93F-D9D7D8E7B1E9}"/>
              </a:ext>
            </a:extLst>
          </p:cNvPr>
          <p:cNvSpPr/>
          <p:nvPr/>
        </p:nvSpPr>
        <p:spPr>
          <a:xfrm>
            <a:off x="858322" y="5497235"/>
            <a:ext cx="351692" cy="20709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lecha: hacia abajo 41">
            <a:extLst>
              <a:ext uri="{FF2B5EF4-FFF2-40B4-BE49-F238E27FC236}">
                <a16:creationId xmlns:a16="http://schemas.microsoft.com/office/drawing/2014/main" id="{24DF7B1D-4E0A-4828-AB0B-835A8016C67B}"/>
              </a:ext>
            </a:extLst>
          </p:cNvPr>
          <p:cNvSpPr/>
          <p:nvPr/>
        </p:nvSpPr>
        <p:spPr>
          <a:xfrm>
            <a:off x="2082808" y="5497235"/>
            <a:ext cx="351692" cy="20709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8153F17A-4902-43D8-AA54-A221CC06492B}"/>
              </a:ext>
            </a:extLst>
          </p:cNvPr>
          <p:cNvSpPr/>
          <p:nvPr/>
        </p:nvSpPr>
        <p:spPr>
          <a:xfrm>
            <a:off x="597617" y="5854540"/>
            <a:ext cx="89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always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153F17A-4902-43D8-AA54-A221CC06492B}"/>
              </a:ext>
            </a:extLst>
          </p:cNvPr>
          <p:cNvSpPr/>
          <p:nvPr/>
        </p:nvSpPr>
        <p:spPr>
          <a:xfrm>
            <a:off x="1980906" y="5854539"/>
            <a:ext cx="17122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in the summer</a:t>
            </a:r>
          </a:p>
        </p:txBody>
      </p:sp>
      <p:sp>
        <p:nvSpPr>
          <p:cNvPr id="24" name="Google Shape;65;p15">
            <a:extLst>
              <a:ext uri="{FF2B5EF4-FFF2-40B4-BE49-F238E27FC236}">
                <a16:creationId xmlns:a16="http://schemas.microsoft.com/office/drawing/2014/main" id="{42B394E4-3AB9-4C19-B61D-569757CBE67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1" grpId="0"/>
      <p:bldP spid="32" grpId="0"/>
      <p:bldP spid="5" grpId="0"/>
      <p:bldP spid="33" grpId="0"/>
      <p:bldP spid="34" grpId="0"/>
      <p:bldP spid="35" grpId="0"/>
      <p:bldP spid="36" grpId="0"/>
      <p:bldP spid="37" grpId="0"/>
      <p:bldP spid="38" grpId="0"/>
      <p:bldP spid="6" grpId="0" animBg="1"/>
      <p:bldP spid="39" grpId="0" animBg="1"/>
      <p:bldP spid="40" grpId="0" animBg="1"/>
      <p:bldP spid="41" grpId="0" animBg="1"/>
      <p:bldP spid="42" grpId="0" animBg="1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686975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need to know when and how to use the present simple and continuous in context.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107213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Ad</a:t>
            </a:r>
            <a:r>
              <a:rPr lang="nl-NL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 of frequency and ad</a:t>
            </a:r>
            <a:r>
              <a:rPr lang="nl-NL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ial</a:t>
            </a: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phrases.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  <a:r>
              <a:rPr lang="it-IT" sz="1600" dirty="0" err="1"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simple?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29259F19-B957-4DAA-BED9-C49BED2DC9E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it-IT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36" y="4617401"/>
            <a:ext cx="1333184" cy="1333184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A1F24721-C153-4E13-9C61-54920B85AB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76784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31">
            <a:extLst>
              <a:ext uri="{FF2B5EF4-FFF2-40B4-BE49-F238E27FC236}">
                <a16:creationId xmlns:a16="http://schemas.microsoft.com/office/drawing/2014/main" id="{6F726D60-67E8-4356-BEC3-62DAD962B76C}"/>
              </a:ext>
            </a:extLst>
          </p:cNvPr>
          <p:cNvSpPr/>
          <p:nvPr/>
        </p:nvSpPr>
        <p:spPr>
          <a:xfrm>
            <a:off x="2127517" y="1541390"/>
            <a:ext cx="2921864" cy="1215831"/>
          </a:xfrm>
          <a:prstGeom prst="wedgeRoundRectCallout">
            <a:avLst>
              <a:gd name="adj1" fmla="val -6282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winter.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absolutely love 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id="{AE28E581-87E3-4F93-BD32-CBDCDF0A16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483" y="1361720"/>
            <a:ext cx="1239894" cy="1239894"/>
          </a:xfrm>
          <a:prstGeom prst="rect">
            <a:avLst/>
          </a:prstGeom>
        </p:spPr>
      </p:pic>
      <p:sp>
        <p:nvSpPr>
          <p:cNvPr id="22" name="Rounded Rectangular Callout 28">
            <a:extLst>
              <a:ext uri="{FF2B5EF4-FFF2-40B4-BE49-F238E27FC236}">
                <a16:creationId xmlns:a16="http://schemas.microsoft.com/office/drawing/2014/main" id="{7A200FA6-2F52-4F84-AD87-072C4B921D56}"/>
              </a:ext>
            </a:extLst>
          </p:cNvPr>
          <p:cNvSpPr/>
          <p:nvPr/>
        </p:nvSpPr>
        <p:spPr>
          <a:xfrm>
            <a:off x="5219114" y="1206067"/>
            <a:ext cx="4830381" cy="1551200"/>
          </a:xfrm>
          <a:prstGeom prst="wedgeRoundRectCallout">
            <a:avLst>
              <a:gd name="adj1" fmla="val 56439"/>
              <a:gd name="adj2" fmla="val 1863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Wow!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Snowboarding is an expensive hobby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I read a book a few months ago about a professional female snowboarder.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has no money at the beginning of the book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in the end, she starts winning competitions and gets sponsorship.</a:t>
            </a:r>
          </a:p>
        </p:txBody>
      </p:sp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E1D6FAD8-7458-47A6-ACFE-DF61F1D89C69}"/>
              </a:ext>
            </a:extLst>
          </p:cNvPr>
          <p:cNvSpPr/>
          <p:nvPr/>
        </p:nvSpPr>
        <p:spPr>
          <a:xfrm>
            <a:off x="1920720" y="2970625"/>
            <a:ext cx="2611846" cy="1740965"/>
          </a:xfrm>
          <a:prstGeom prst="wedgeRoundRectCallout">
            <a:avLst>
              <a:gd name="adj1" fmla="val -31679"/>
              <a:gd name="adj2" fmla="val 595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above. Match the sentences in bold to the uses in the table. One is </a:t>
            </a:r>
            <a:r>
              <a:rPr lang="en-US" sz="16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done for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 as an example.</a:t>
            </a:r>
          </a:p>
        </p:txBody>
      </p:sp>
      <p:graphicFrame>
        <p:nvGraphicFramePr>
          <p:cNvPr id="25" name="Table 50">
            <a:extLst>
              <a:ext uri="{FF2B5EF4-FFF2-40B4-BE49-F238E27FC236}">
                <a16:creationId xmlns:a16="http://schemas.microsoft.com/office/drawing/2014/main" id="{87D49B9A-665B-42DE-B72A-74E0426FB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583344"/>
              </p:ext>
            </p:extLst>
          </p:nvPr>
        </p:nvGraphicFramePr>
        <p:xfrm>
          <a:off x="5064369" y="3108342"/>
          <a:ext cx="6397570" cy="143550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66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habits and repeated actions.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facts, or things that are usually true.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387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822527D3-8C24-4275-B31D-93CA01852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629943"/>
              </p:ext>
            </p:extLst>
          </p:nvPr>
        </p:nvGraphicFramePr>
        <p:xfrm>
          <a:off x="5064369" y="4711590"/>
          <a:ext cx="6397570" cy="1576668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553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3. With state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(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love, hate, prefer,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etc.).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4. To describe what happens in the story of a book, film, etc.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3708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Rectángulo 30">
            <a:extLst>
              <a:ext uri="{FF2B5EF4-FFF2-40B4-BE49-F238E27FC236}">
                <a16:creationId xmlns:a16="http://schemas.microsoft.com/office/drawing/2014/main" id="{5FE500BC-138F-4275-AE68-BD2CB89BBF12}"/>
              </a:ext>
            </a:extLst>
          </p:cNvPr>
          <p:cNvSpPr/>
          <p:nvPr/>
        </p:nvSpPr>
        <p:spPr>
          <a:xfrm>
            <a:off x="5064369" y="3753939"/>
            <a:ext cx="2745690" cy="607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A07FA16-8F35-477D-A4FA-BE80B0F032BA}"/>
              </a:ext>
            </a:extLst>
          </p:cNvPr>
          <p:cNvSpPr/>
          <p:nvPr/>
        </p:nvSpPr>
        <p:spPr>
          <a:xfrm>
            <a:off x="5049381" y="5612031"/>
            <a:ext cx="27456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absolutely love it!</a:t>
            </a:r>
            <a:endParaRPr lang="en-US" sz="160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46AAECCC-F361-405A-9A46-BB028BDD088C}"/>
              </a:ext>
            </a:extLst>
          </p:cNvPr>
          <p:cNvSpPr/>
          <p:nvPr/>
        </p:nvSpPr>
        <p:spPr>
          <a:xfrm>
            <a:off x="8263371" y="3677614"/>
            <a:ext cx="2745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Snowboarding is an expensive hobby.</a:t>
            </a:r>
            <a:endParaRPr lang="en-US" sz="1600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718CFB3D-9BF9-4C0A-A9FA-FC91F17DD471}"/>
              </a:ext>
            </a:extLst>
          </p:cNvPr>
          <p:cNvSpPr/>
          <p:nvPr/>
        </p:nvSpPr>
        <p:spPr>
          <a:xfrm>
            <a:off x="8255660" y="5611053"/>
            <a:ext cx="2745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has no money at the beginning of the book.</a:t>
            </a:r>
            <a:endParaRPr lang="en-US" sz="1600" dirty="0"/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1981B56D-ECAB-4C63-95EF-037DAB3EAA4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4" grpId="0" animBg="1"/>
      <p:bldP spid="31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it-IT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669" y="3900205"/>
            <a:ext cx="986878" cy="986878"/>
          </a:xfrm>
          <a:prstGeom prst="rect">
            <a:avLst/>
          </a:prstGeom>
        </p:spPr>
      </p:pic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E1D6FAD8-7458-47A6-ACFE-DF61F1D89C69}"/>
              </a:ext>
            </a:extLst>
          </p:cNvPr>
          <p:cNvSpPr/>
          <p:nvPr/>
        </p:nvSpPr>
        <p:spPr>
          <a:xfrm>
            <a:off x="4856425" y="4735678"/>
            <a:ext cx="2551687" cy="709075"/>
          </a:xfrm>
          <a:prstGeom prst="wedgeRoundRectCallout">
            <a:avLst>
              <a:gd name="adj1" fmla="val 57056"/>
              <a:gd name="adj2" fmla="val -448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will learn more about state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later…</a:t>
            </a:r>
          </a:p>
        </p:txBody>
      </p:sp>
      <p:graphicFrame>
        <p:nvGraphicFramePr>
          <p:cNvPr id="25" name="Table 50">
            <a:extLst>
              <a:ext uri="{FF2B5EF4-FFF2-40B4-BE49-F238E27FC236}">
                <a16:creationId xmlns:a16="http://schemas.microsoft.com/office/drawing/2014/main" id="{87D49B9A-665B-42DE-B72A-74E0426FB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864381"/>
              </p:ext>
            </p:extLst>
          </p:nvPr>
        </p:nvGraphicFramePr>
        <p:xfrm>
          <a:off x="205365" y="2005095"/>
          <a:ext cx="11256572" cy="183143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14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1046064594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3468443955"/>
                    </a:ext>
                  </a:extLst>
                </a:gridCol>
              </a:tblGrid>
              <a:tr h="82563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1. For habits and repeated actions.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2. For facts, or things that are usually true.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3. With state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(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love, hate, prefer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etc.).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4. To describe what happens in the story of a book, film, etc.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7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ounded Rectangular Callout 28">
            <a:extLst>
              <a:ext uri="{FF2B5EF4-FFF2-40B4-BE49-F238E27FC236}">
                <a16:creationId xmlns:a16="http://schemas.microsoft.com/office/drawing/2014/main" id="{7A200FA6-2F52-4F84-AD87-072C4B921D56}"/>
              </a:ext>
            </a:extLst>
          </p:cNvPr>
          <p:cNvSpPr/>
          <p:nvPr/>
        </p:nvSpPr>
        <p:spPr>
          <a:xfrm>
            <a:off x="8772269" y="2926246"/>
            <a:ext cx="2315941" cy="859195"/>
          </a:xfrm>
          <a:prstGeom prst="wedgeRoundRectCallout">
            <a:avLst>
              <a:gd name="adj1" fmla="val 56439"/>
              <a:gd name="adj2" fmla="val 1863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has no money at the beginning of the book.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Rounded Rectangular Callout 31">
            <a:extLst>
              <a:ext uri="{FF2B5EF4-FFF2-40B4-BE49-F238E27FC236}">
                <a16:creationId xmlns:a16="http://schemas.microsoft.com/office/drawing/2014/main" id="{6F726D60-67E8-4356-BEC3-62DAD962B76C}"/>
              </a:ext>
            </a:extLst>
          </p:cNvPr>
          <p:cNvSpPr/>
          <p:nvPr/>
        </p:nvSpPr>
        <p:spPr>
          <a:xfrm>
            <a:off x="6132269" y="3055649"/>
            <a:ext cx="2409278" cy="374479"/>
          </a:xfrm>
          <a:prstGeom prst="wedgeRoundRectCallout">
            <a:avLst>
              <a:gd name="adj1" fmla="val -59262"/>
              <a:gd name="adj2" fmla="val -4451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absolutely love 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16" name="Shape 82">
            <a:extLst>
              <a:ext uri="{FF2B5EF4-FFF2-40B4-BE49-F238E27FC236}">
                <a16:creationId xmlns:a16="http://schemas.microsoft.com/office/drawing/2014/main" id="{A71893CF-566B-425A-8BA9-AAFD611DBC4C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Rounded Rectangular Callout 31">
            <a:extLst>
              <a:ext uri="{FF2B5EF4-FFF2-40B4-BE49-F238E27FC236}">
                <a16:creationId xmlns:a16="http://schemas.microsoft.com/office/drawing/2014/main" id="{2CBF119E-C2E1-4960-8268-F84CB09B5B8B}"/>
              </a:ext>
            </a:extLst>
          </p:cNvPr>
          <p:cNvSpPr/>
          <p:nvPr/>
        </p:nvSpPr>
        <p:spPr>
          <a:xfrm>
            <a:off x="436087" y="3065755"/>
            <a:ext cx="2409278" cy="611116"/>
          </a:xfrm>
          <a:prstGeom prst="wedgeRoundRectCallout">
            <a:avLst>
              <a:gd name="adj1" fmla="val -53944"/>
              <a:gd name="adj2" fmla="val -4334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Rounded Rectangular Callout 28">
            <a:extLst>
              <a:ext uri="{FF2B5EF4-FFF2-40B4-BE49-F238E27FC236}">
                <a16:creationId xmlns:a16="http://schemas.microsoft.com/office/drawing/2014/main" id="{AC9FE847-38C1-4C3E-B1CF-DE7061B696C3}"/>
              </a:ext>
            </a:extLst>
          </p:cNvPr>
          <p:cNvSpPr/>
          <p:nvPr/>
        </p:nvSpPr>
        <p:spPr>
          <a:xfrm>
            <a:off x="3076087" y="3063285"/>
            <a:ext cx="2613513" cy="634543"/>
          </a:xfrm>
          <a:prstGeom prst="wedgeRoundRectCallout">
            <a:avLst>
              <a:gd name="adj1" fmla="val 53662"/>
              <a:gd name="adj2" fmla="val -1110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Snowboarding is an expensive hobby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</a:p>
        </p:txBody>
      </p:sp>
      <p:sp>
        <p:nvSpPr>
          <p:cNvPr id="28" name="Pentagon 2">
            <a:extLst>
              <a:ext uri="{FF2B5EF4-FFF2-40B4-BE49-F238E27FC236}">
                <a16:creationId xmlns:a16="http://schemas.microsoft.com/office/drawing/2014/main" id="{3C6AA6F2-CA7D-4365-85DA-1D8652BE6DED}"/>
              </a:ext>
            </a:extLst>
          </p:cNvPr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  <a:r>
              <a:rPr lang="it-IT" sz="1600" dirty="0" err="1"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1600" dirty="0" err="1"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AD20F84A-19BD-4E94-A52C-98A5EFF66F7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7325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19" grpId="0" animBg="1"/>
      <p:bldP spid="23" grpId="0" animBg="1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it-IT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36" y="4618019"/>
            <a:ext cx="1333184" cy="1333184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A1F24721-C153-4E13-9C61-54920B85AB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767844"/>
            <a:ext cx="1239894" cy="1239894"/>
          </a:xfrm>
          <a:prstGeom prst="rect">
            <a:avLst/>
          </a:prstGeom>
        </p:spPr>
      </p:pic>
      <p:sp>
        <p:nvSpPr>
          <p:cNvPr id="19" name="Rounded Rectangular Callout 31">
            <a:extLst>
              <a:ext uri="{FF2B5EF4-FFF2-40B4-BE49-F238E27FC236}">
                <a16:creationId xmlns:a16="http://schemas.microsoft.com/office/drawing/2014/main" id="{6F726D60-67E8-4356-BEC3-62DAD962B76C}"/>
              </a:ext>
            </a:extLst>
          </p:cNvPr>
          <p:cNvSpPr/>
          <p:nvPr/>
        </p:nvSpPr>
        <p:spPr>
          <a:xfrm>
            <a:off x="2438235" y="1550277"/>
            <a:ext cx="5682542" cy="1215831"/>
          </a:xfrm>
          <a:prstGeom prst="wedgeRoundRectCallout">
            <a:avLst>
              <a:gd name="adj1" fmla="val -6282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reading that book at the moment!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so inspiring!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People are always complaining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that snowboarding is too expensive, but actually,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getting cheaper because more people are doing 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E1D6FAD8-7458-47A6-ACFE-DF61F1D89C69}"/>
              </a:ext>
            </a:extLst>
          </p:cNvPr>
          <p:cNvSpPr/>
          <p:nvPr/>
        </p:nvSpPr>
        <p:spPr>
          <a:xfrm>
            <a:off x="1615736" y="2971243"/>
            <a:ext cx="3041188" cy="1740965"/>
          </a:xfrm>
          <a:prstGeom prst="wedgeRoundRectCallout">
            <a:avLst>
              <a:gd name="adj1" fmla="val -31679"/>
              <a:gd name="adj2" fmla="val 595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next part of the conversation. Match the sentences in bold to the uses in the table.</a:t>
            </a:r>
          </a:p>
        </p:txBody>
      </p:sp>
      <p:graphicFrame>
        <p:nvGraphicFramePr>
          <p:cNvPr id="25" name="Table 50">
            <a:extLst>
              <a:ext uri="{FF2B5EF4-FFF2-40B4-BE49-F238E27FC236}">
                <a16:creationId xmlns:a16="http://schemas.microsoft.com/office/drawing/2014/main" id="{87D49B9A-665B-42DE-B72A-74E0426FB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917833"/>
              </p:ext>
            </p:extLst>
          </p:nvPr>
        </p:nvGraphicFramePr>
        <p:xfrm>
          <a:off x="5064369" y="3108342"/>
          <a:ext cx="6397570" cy="143550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66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an action happening right now, or around now.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situations that are changing.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387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822527D3-8C24-4275-B31D-93CA01852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266234"/>
              </p:ext>
            </p:extLst>
          </p:nvPr>
        </p:nvGraphicFramePr>
        <p:xfrm>
          <a:off x="5109802" y="4699340"/>
          <a:ext cx="4498222" cy="169021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498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207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3. With </a:t>
                      </a:r>
                      <a:r>
                        <a:rPr lang="en-GB" sz="1600" i="1">
                          <a:latin typeface="Open Sans" charset="0"/>
                          <a:ea typeface="Open Sans" charset="0"/>
                          <a:cs typeface="Open Sans" charset="0"/>
                        </a:rPr>
                        <a:t>always</a:t>
                      </a:r>
                      <a:r>
                        <a:rPr lang="en-GB" sz="1600" i="0">
                          <a:latin typeface="Open Sans" charset="0"/>
                          <a:ea typeface="Open Sans" charset="0"/>
                          <a:cs typeface="Open Sans" charset="0"/>
                        </a:rPr>
                        <a:t> for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things that happen often or regularly, and that are usually annoying.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7250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Rectángulo 30">
            <a:extLst>
              <a:ext uri="{FF2B5EF4-FFF2-40B4-BE49-F238E27FC236}">
                <a16:creationId xmlns:a16="http://schemas.microsoft.com/office/drawing/2014/main" id="{5FE500BC-138F-4275-AE68-BD2CB89BBF12}"/>
              </a:ext>
            </a:extLst>
          </p:cNvPr>
          <p:cNvSpPr/>
          <p:nvPr/>
        </p:nvSpPr>
        <p:spPr>
          <a:xfrm>
            <a:off x="5064369" y="3753939"/>
            <a:ext cx="2745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reading that book at the moment.</a:t>
            </a:r>
            <a:endParaRPr lang="en-US" sz="1600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A07FA16-8F35-477D-A4FA-BE80B0F032BA}"/>
              </a:ext>
            </a:extLst>
          </p:cNvPr>
          <p:cNvSpPr/>
          <p:nvPr/>
        </p:nvSpPr>
        <p:spPr>
          <a:xfrm>
            <a:off x="5091664" y="5385634"/>
            <a:ext cx="36156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People are always complaining…</a:t>
            </a:r>
            <a:endParaRPr lang="en-US" sz="160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46AAECCC-F361-405A-9A46-BB028BDD088C}"/>
              </a:ext>
            </a:extLst>
          </p:cNvPr>
          <p:cNvSpPr/>
          <p:nvPr/>
        </p:nvSpPr>
        <p:spPr>
          <a:xfrm>
            <a:off x="8263371" y="3677614"/>
            <a:ext cx="27456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getting cheaper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because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more people are doing it.</a:t>
            </a:r>
            <a:endParaRPr lang="en-US" sz="1600" dirty="0"/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60A04C1A-FBEC-44DB-A487-84316D39311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29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  <p:bldP spid="31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it-IT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44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5" name="Table 50">
            <a:extLst>
              <a:ext uri="{FF2B5EF4-FFF2-40B4-BE49-F238E27FC236}">
                <a16:creationId xmlns:a16="http://schemas.microsoft.com/office/drawing/2014/main" id="{87D49B9A-665B-42DE-B72A-74E0426FB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280182"/>
              </p:ext>
            </p:extLst>
          </p:nvPr>
        </p:nvGraphicFramePr>
        <p:xfrm>
          <a:off x="205365" y="1332681"/>
          <a:ext cx="11256572" cy="1831434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14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1046064594"/>
                    </a:ext>
                  </a:extLst>
                </a:gridCol>
                <a:gridCol w="2814143">
                  <a:extLst>
                    <a:ext uri="{9D8B030D-6E8A-4147-A177-3AD203B41FA5}">
                      <a16:colId xmlns:a16="http://schemas.microsoft.com/office/drawing/2014/main" val="3468443955"/>
                    </a:ext>
                  </a:extLst>
                </a:gridCol>
              </a:tblGrid>
              <a:tr h="82563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1. For habits and repeated actions.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facts, or things that are usually true.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3. With state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 (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love, hate, prefer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, etc.)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4. To describe what happens in the story of a book, film, etc.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79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ounded Rectangular Callout 28">
            <a:extLst>
              <a:ext uri="{FF2B5EF4-FFF2-40B4-BE49-F238E27FC236}">
                <a16:creationId xmlns:a16="http://schemas.microsoft.com/office/drawing/2014/main" id="{7A200FA6-2F52-4F84-AD87-072C4B921D56}"/>
              </a:ext>
            </a:extLst>
          </p:cNvPr>
          <p:cNvSpPr/>
          <p:nvPr/>
        </p:nvSpPr>
        <p:spPr>
          <a:xfrm>
            <a:off x="8772269" y="2253833"/>
            <a:ext cx="2488931" cy="778318"/>
          </a:xfrm>
          <a:prstGeom prst="wedgeRoundRectCallout">
            <a:avLst>
              <a:gd name="adj1" fmla="val 56439"/>
              <a:gd name="adj2" fmla="val 1863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has no money at the beginning of the book.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9" name="Rounded Rectangular Callout 31">
            <a:extLst>
              <a:ext uri="{FF2B5EF4-FFF2-40B4-BE49-F238E27FC236}">
                <a16:creationId xmlns:a16="http://schemas.microsoft.com/office/drawing/2014/main" id="{6F726D60-67E8-4356-BEC3-62DAD962B76C}"/>
              </a:ext>
            </a:extLst>
          </p:cNvPr>
          <p:cNvSpPr/>
          <p:nvPr/>
        </p:nvSpPr>
        <p:spPr>
          <a:xfrm>
            <a:off x="6132269" y="2383235"/>
            <a:ext cx="2409278" cy="374479"/>
          </a:xfrm>
          <a:prstGeom prst="wedgeRoundRectCallout">
            <a:avLst>
              <a:gd name="adj1" fmla="val -59262"/>
              <a:gd name="adj2" fmla="val -4451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absolutely love 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!</a:t>
            </a:r>
          </a:p>
        </p:txBody>
      </p:sp>
      <p:sp>
        <p:nvSpPr>
          <p:cNvPr id="16" name="Shape 82">
            <a:extLst>
              <a:ext uri="{FF2B5EF4-FFF2-40B4-BE49-F238E27FC236}">
                <a16:creationId xmlns:a16="http://schemas.microsoft.com/office/drawing/2014/main" id="{A71893CF-566B-425A-8BA9-AAFD611DBC4C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Rounded Rectangular Callout 31">
            <a:extLst>
              <a:ext uri="{FF2B5EF4-FFF2-40B4-BE49-F238E27FC236}">
                <a16:creationId xmlns:a16="http://schemas.microsoft.com/office/drawing/2014/main" id="{2CBF119E-C2E1-4960-8268-F84CB09B5B8B}"/>
              </a:ext>
            </a:extLst>
          </p:cNvPr>
          <p:cNvSpPr/>
          <p:nvPr/>
        </p:nvSpPr>
        <p:spPr>
          <a:xfrm>
            <a:off x="436087" y="2393341"/>
            <a:ext cx="2409278" cy="611116"/>
          </a:xfrm>
          <a:prstGeom prst="wedgeRoundRectCallout">
            <a:avLst>
              <a:gd name="adj1" fmla="val -53944"/>
              <a:gd name="adj2" fmla="val -4334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Rounded Rectangular Callout 28">
            <a:extLst>
              <a:ext uri="{FF2B5EF4-FFF2-40B4-BE49-F238E27FC236}">
                <a16:creationId xmlns:a16="http://schemas.microsoft.com/office/drawing/2014/main" id="{AC9FE847-38C1-4C3E-B1CF-DE7061B696C3}"/>
              </a:ext>
            </a:extLst>
          </p:cNvPr>
          <p:cNvSpPr/>
          <p:nvPr/>
        </p:nvSpPr>
        <p:spPr>
          <a:xfrm>
            <a:off x="3076087" y="2390871"/>
            <a:ext cx="2613513" cy="634543"/>
          </a:xfrm>
          <a:prstGeom prst="wedgeRoundRectCallout">
            <a:avLst>
              <a:gd name="adj1" fmla="val 53662"/>
              <a:gd name="adj2" fmla="val -11101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Snowboarding is an expensive hobby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</a:p>
        </p:txBody>
      </p:sp>
      <p:sp>
        <p:nvSpPr>
          <p:cNvPr id="13" name="Shape 82">
            <a:extLst>
              <a:ext uri="{FF2B5EF4-FFF2-40B4-BE49-F238E27FC236}">
                <a16:creationId xmlns:a16="http://schemas.microsoft.com/office/drawing/2014/main" id="{A713126D-FEC1-4CC9-9993-673258768951}"/>
              </a:ext>
            </a:extLst>
          </p:cNvPr>
          <p:cNvSpPr txBox="1">
            <a:spLocks/>
          </p:cNvSpPr>
          <p:nvPr/>
        </p:nvSpPr>
        <p:spPr>
          <a:xfrm>
            <a:off x="436087" y="3224474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pt-BR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B0F7C879-444A-4B5C-A207-5B9A11C28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10399"/>
              </p:ext>
            </p:extLst>
          </p:nvPr>
        </p:nvGraphicFramePr>
        <p:xfrm>
          <a:off x="205365" y="3633684"/>
          <a:ext cx="9784797" cy="223583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261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1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1599">
                  <a:extLst>
                    <a:ext uri="{9D8B030D-6E8A-4147-A177-3AD203B41FA5}">
                      <a16:colId xmlns:a16="http://schemas.microsoft.com/office/drawing/2014/main" val="1046064594"/>
                    </a:ext>
                  </a:extLst>
                </a:gridCol>
              </a:tblGrid>
              <a:tr h="82563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1</a:t>
                      </a:r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. For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actions that are happening right now, or around now.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2. For situations that are changing.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3. With </a:t>
                      </a:r>
                      <a:r>
                        <a:rPr lang="en-GB" sz="1600" i="1">
                          <a:latin typeface="Open Sans" charset="0"/>
                          <a:ea typeface="Open Sans" charset="0"/>
                          <a:cs typeface="Open Sans" charset="0"/>
                        </a:rPr>
                        <a:t>always</a:t>
                      </a:r>
                      <a:r>
                        <a:rPr lang="en-GB" sz="1600" i="0">
                          <a:latin typeface="Open Sans" charset="0"/>
                          <a:ea typeface="Open Sans" charset="0"/>
                          <a:cs typeface="Open Sans" charset="0"/>
                        </a:rPr>
                        <a:t> for </a:t>
                      </a:r>
                      <a:r>
                        <a:rPr lang="en-GB" sz="1600" i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things that happen often or regularly, and that are usually annoying.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903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ounded Rectangular Callout 31">
            <a:extLst>
              <a:ext uri="{FF2B5EF4-FFF2-40B4-BE49-F238E27FC236}">
                <a16:creationId xmlns:a16="http://schemas.microsoft.com/office/drawing/2014/main" id="{5E3B1F2C-FC90-43B7-B566-AC341244186E}"/>
              </a:ext>
            </a:extLst>
          </p:cNvPr>
          <p:cNvSpPr/>
          <p:nvPr/>
        </p:nvSpPr>
        <p:spPr>
          <a:xfrm>
            <a:off x="3807497" y="4768916"/>
            <a:ext cx="2409278" cy="807409"/>
          </a:xfrm>
          <a:prstGeom prst="wedgeRoundRectCallout">
            <a:avLst>
              <a:gd name="adj1" fmla="val -6282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getting cheaper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because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more people are doing it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7F138039-FAFA-4973-A930-1ED774196364}"/>
              </a:ext>
            </a:extLst>
          </p:cNvPr>
          <p:cNvSpPr/>
          <p:nvPr/>
        </p:nvSpPr>
        <p:spPr>
          <a:xfrm>
            <a:off x="6840048" y="4768916"/>
            <a:ext cx="3058554" cy="956995"/>
          </a:xfrm>
          <a:prstGeom prst="wedgeRoundRectCallout">
            <a:avLst>
              <a:gd name="adj1" fmla="val -55993"/>
              <a:gd name="adj2" fmla="val -19344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People are always complaining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that snowboarding is too expensive.</a:t>
            </a:r>
          </a:p>
        </p:txBody>
      </p:sp>
      <p:sp>
        <p:nvSpPr>
          <p:cNvPr id="18" name="Rounded Rectangular Callout 31">
            <a:extLst>
              <a:ext uri="{FF2B5EF4-FFF2-40B4-BE49-F238E27FC236}">
                <a16:creationId xmlns:a16="http://schemas.microsoft.com/office/drawing/2014/main" id="{A5475D8E-AE77-48B3-9C72-336519A1A86A}"/>
              </a:ext>
            </a:extLst>
          </p:cNvPr>
          <p:cNvSpPr/>
          <p:nvPr/>
        </p:nvSpPr>
        <p:spPr>
          <a:xfrm>
            <a:off x="624402" y="4902309"/>
            <a:ext cx="2613513" cy="574031"/>
          </a:xfrm>
          <a:prstGeom prst="wedgeRoundRectCallout">
            <a:avLst>
              <a:gd name="adj1" fmla="val -6282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reading that book at the moment! 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0" name="Picture 34">
            <a:extLst>
              <a:ext uri="{FF2B5EF4-FFF2-40B4-BE49-F238E27FC236}">
                <a16:creationId xmlns:a16="http://schemas.microsoft.com/office/drawing/2014/main" id="{35370992-BD25-4492-BCDD-829713F57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514" y="3333975"/>
            <a:ext cx="845479" cy="845479"/>
          </a:xfrm>
          <a:prstGeom prst="rect">
            <a:avLst/>
          </a:prstGeom>
        </p:spPr>
      </p:pic>
      <p:sp>
        <p:nvSpPr>
          <p:cNvPr id="21" name="Rounded Rectangular Callout 27">
            <a:extLst>
              <a:ext uri="{FF2B5EF4-FFF2-40B4-BE49-F238E27FC236}">
                <a16:creationId xmlns:a16="http://schemas.microsoft.com/office/drawing/2014/main" id="{CB96A1F4-E990-46F3-BE0E-3777F6C0CC99}"/>
              </a:ext>
            </a:extLst>
          </p:cNvPr>
          <p:cNvSpPr/>
          <p:nvPr/>
        </p:nvSpPr>
        <p:spPr>
          <a:xfrm>
            <a:off x="10139216" y="4384484"/>
            <a:ext cx="1791471" cy="1042307"/>
          </a:xfrm>
          <a:prstGeom prst="wedgeRoundRectCallout">
            <a:avLst>
              <a:gd name="adj1" fmla="val 31700"/>
              <a:gd name="adj2" fmla="val -7088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never use state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in the </a:t>
            </a:r>
            <a:r>
              <a:rPr lang="pt-B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27" name="Rounded Rectangular Callout 27">
            <a:extLst>
              <a:ext uri="{FF2B5EF4-FFF2-40B4-BE49-F238E27FC236}">
                <a16:creationId xmlns:a16="http://schemas.microsoft.com/office/drawing/2014/main" id="{29892ED9-9812-49E5-96BC-59E4C2350110}"/>
              </a:ext>
            </a:extLst>
          </p:cNvPr>
          <p:cNvSpPr/>
          <p:nvPr/>
        </p:nvSpPr>
        <p:spPr>
          <a:xfrm>
            <a:off x="5228949" y="5869515"/>
            <a:ext cx="3400140" cy="601535"/>
          </a:xfrm>
          <a:prstGeom prst="wedgeRoundRectCallout">
            <a:avLst>
              <a:gd name="adj1" fmla="val 58305"/>
              <a:gd name="adj2" fmla="val -4027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usually something you aren’t happy about.</a:t>
            </a:r>
          </a:p>
        </p:txBody>
      </p:sp>
      <p:sp>
        <p:nvSpPr>
          <p:cNvPr id="29" name="Arc 77">
            <a:extLst>
              <a:ext uri="{FF2B5EF4-FFF2-40B4-BE49-F238E27FC236}">
                <a16:creationId xmlns:a16="http://schemas.microsoft.com/office/drawing/2014/main" id="{7E33D6A7-7BC8-4FF5-814C-819EA620E3FA}"/>
              </a:ext>
            </a:extLst>
          </p:cNvPr>
          <p:cNvSpPr/>
          <p:nvPr/>
        </p:nvSpPr>
        <p:spPr>
          <a:xfrm rot="2424523">
            <a:off x="6301886" y="4310407"/>
            <a:ext cx="2089380" cy="2213568"/>
          </a:xfrm>
          <a:prstGeom prst="arc">
            <a:avLst>
              <a:gd name="adj1" fmla="val 6687209"/>
              <a:gd name="adj2" fmla="val 1239830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2">
            <a:extLst>
              <a:ext uri="{FF2B5EF4-FFF2-40B4-BE49-F238E27FC236}">
                <a16:creationId xmlns:a16="http://schemas.microsoft.com/office/drawing/2014/main" id="{EDD71A81-5F1B-4138-87AD-D5552F7852BB}"/>
              </a:ext>
            </a:extLst>
          </p:cNvPr>
          <p:cNvSpPr/>
          <p:nvPr/>
        </p:nvSpPr>
        <p:spPr>
          <a:xfrm>
            <a:off x="9160800" y="5727971"/>
            <a:ext cx="2791327" cy="98103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consider…</a:t>
            </a: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B8455B84-2206-4407-A4F3-D95AE11575D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6938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7" grpId="0" animBg="1"/>
      <p:bldP spid="18" grpId="0" animBg="1"/>
      <p:bldP spid="21" grpId="0" animBg="1"/>
      <p:bldP spid="27" grpId="0" animBg="1"/>
      <p:bldP spid="29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Something to consider…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879" y="273096"/>
            <a:ext cx="1333184" cy="1333184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7082574" y="903109"/>
            <a:ext cx="2384527" cy="1068408"/>
          </a:xfrm>
          <a:prstGeom prst="wedgeRoundRectCallout">
            <a:avLst>
              <a:gd name="adj1" fmla="val 59559"/>
              <a:gd name="adj2" fmla="val -4411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Look at the next part of the conversation.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9281794" y="2116201"/>
            <a:ext cx="2712441" cy="2553341"/>
          </a:xfrm>
          <a:prstGeom prst="wedgeRoundRectCallout">
            <a:avLst>
              <a:gd name="adj1" fmla="val -7038"/>
              <a:gd name="adj2" fmla="val -6834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This sentence talks about a temporary action, one that is changing, but notice that it is in the </a:t>
            </a:r>
            <a:r>
              <a:rPr lang="it-IT" sz="1600" dirty="0" err="1"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simple, not </a:t>
            </a:r>
            <a:r>
              <a:rPr lang="pt-BR" sz="1600" dirty="0" err="1"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. This is because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have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in this context is a </a:t>
            </a:r>
            <a:r>
              <a:rPr lang="en-US" sz="1600" b="1" dirty="0">
                <a:latin typeface="Open Sans"/>
                <a:ea typeface="Open Sans"/>
                <a:cs typeface="Open Sans"/>
                <a:sym typeface="Open Sans"/>
              </a:rPr>
              <a:t>state 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verb, not an action </a:t>
            </a:r>
            <a:r>
              <a:rPr lang="nl-NL" sz="1600" dirty="0"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0" y="2268215"/>
            <a:ext cx="9281794" cy="449353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do not use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</a:t>
            </a:r>
            <a:r>
              <a:rPr lang="pt-BR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structures. They are always in the simple tenses.</a:t>
            </a:r>
          </a:p>
          <a:p>
            <a:pPr marL="68580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also use time expressions to describe actions happening now or around now with state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 in the </a:t>
            </a:r>
            <a:r>
              <a:rPr lang="it-IT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simple. </a:t>
            </a:r>
          </a:p>
          <a:p>
            <a:pPr marL="68580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Some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 can be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state 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action 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depending on the context, </a:t>
            </a:r>
            <a:r>
              <a:rPr lang="nb-NO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e.g.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was thinking 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about Laura when she walked in.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      	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here is an action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 You can imagine the speaker’s brain    	working.</a:t>
            </a:r>
            <a:endParaRPr lang="en-US" sz="2000" b="1" dirty="0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 he’s German.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  	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Think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is a state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here meaning the same as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believe.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85800" lvl="0" indent="-45720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  <a:buFont typeface="+mj-lt"/>
              <a:buAutoNum type="arabicPeriod"/>
            </a:pP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</a:t>
            </a:r>
            <a:r>
              <a:rPr lang="it-IT" sz="1600" dirty="0" err="1"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s-MX" sz="1600" dirty="0"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1600" dirty="0" err="1">
                <a:latin typeface="Open Sans"/>
                <a:ea typeface="Open Sans"/>
                <a:cs typeface="Open Sans"/>
                <a:sym typeface="Open Sans"/>
              </a:rPr>
              <a:t>continuous</a:t>
            </a:r>
            <a:r>
              <a:rPr lang="es-MX" sz="1600" dirty="0"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29561E39-8C72-476F-A46E-C0B1B16A37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6" y="982500"/>
            <a:ext cx="1239894" cy="1239894"/>
          </a:xfrm>
          <a:prstGeom prst="rect">
            <a:avLst/>
          </a:prstGeom>
        </p:spPr>
      </p:pic>
      <p:sp>
        <p:nvSpPr>
          <p:cNvPr id="13" name="Rounded Rectangular Callout 31">
            <a:extLst>
              <a:ext uri="{FF2B5EF4-FFF2-40B4-BE49-F238E27FC236}">
                <a16:creationId xmlns:a16="http://schemas.microsoft.com/office/drawing/2014/main" id="{D11C54DB-0270-46BA-B47F-3267D1C051D7}"/>
              </a:ext>
            </a:extLst>
          </p:cNvPr>
          <p:cNvSpPr/>
          <p:nvPr/>
        </p:nvSpPr>
        <p:spPr>
          <a:xfrm>
            <a:off x="1799626" y="1154369"/>
            <a:ext cx="4980170" cy="973997"/>
          </a:xfrm>
          <a:prstGeom prst="wedgeRoundRectCallout">
            <a:avLst>
              <a:gd name="adj1" fmla="val -53886"/>
              <a:gd name="adj2" fmla="val 219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At the moment, I have a bad back,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 I can’t go.</a:t>
            </a:r>
          </a:p>
        </p:txBody>
      </p:sp>
      <p:sp>
        <p:nvSpPr>
          <p:cNvPr id="30" name="Arc 29"/>
          <p:cNvSpPr/>
          <p:nvPr/>
        </p:nvSpPr>
        <p:spPr>
          <a:xfrm rot="19859060" flipH="1" flipV="1">
            <a:off x="4061026" y="-1949222"/>
            <a:ext cx="5326502" cy="3662994"/>
          </a:xfrm>
          <a:prstGeom prst="arc">
            <a:avLst>
              <a:gd name="adj1" fmla="val 17316180"/>
              <a:gd name="adj2" fmla="val 205062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3" name="Arc 32"/>
          <p:cNvSpPr/>
          <p:nvPr/>
        </p:nvSpPr>
        <p:spPr>
          <a:xfrm rot="19859060" flipH="1" flipV="1">
            <a:off x="2275488" y="-1442447"/>
            <a:ext cx="3044427" cy="4709965"/>
          </a:xfrm>
          <a:prstGeom prst="arc">
            <a:avLst>
              <a:gd name="adj1" fmla="val 17549375"/>
              <a:gd name="adj2" fmla="val 2127408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5F98BB7F-AABA-42C3-8C0C-88504174202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790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4" grpId="0" animBg="1"/>
      <p:bldP spid="13" grpId="0" animBg="1"/>
      <p:bldP spid="30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it-IT" sz="44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44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27" y="4649663"/>
            <a:ext cx="1333184" cy="1333184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A1F24721-C153-4E13-9C61-54920B85AB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084995"/>
            <a:ext cx="1239894" cy="1239894"/>
          </a:xfrm>
          <a:prstGeom prst="rect">
            <a:avLst/>
          </a:prstGeom>
        </p:spPr>
      </p:pic>
      <p:sp>
        <p:nvSpPr>
          <p:cNvPr id="19" name="Rounded Rectangular Callout 31">
            <a:extLst>
              <a:ext uri="{FF2B5EF4-FFF2-40B4-BE49-F238E27FC236}">
                <a16:creationId xmlns:a16="http://schemas.microsoft.com/office/drawing/2014/main" id="{6F726D60-67E8-4356-BEC3-62DAD962B76C}"/>
              </a:ext>
            </a:extLst>
          </p:cNvPr>
          <p:cNvSpPr/>
          <p:nvPr/>
        </p:nvSpPr>
        <p:spPr>
          <a:xfrm>
            <a:off x="1893695" y="1039039"/>
            <a:ext cx="4373940" cy="619947"/>
          </a:xfrm>
          <a:prstGeom prst="wedgeRoundRectCallout">
            <a:avLst>
              <a:gd name="adj1" fmla="val -55775"/>
              <a:gd name="adj2" fmla="val 3297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I’m reading that book at the moment!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E1D6FAD8-7458-47A6-ACFE-DF61F1D89C69}"/>
              </a:ext>
            </a:extLst>
          </p:cNvPr>
          <p:cNvSpPr/>
          <p:nvPr/>
        </p:nvSpPr>
        <p:spPr>
          <a:xfrm>
            <a:off x="71492" y="2448202"/>
            <a:ext cx="1619003" cy="1483353"/>
          </a:xfrm>
          <a:prstGeom prst="wedgeRoundRectCallout">
            <a:avLst>
              <a:gd name="adj1" fmla="val 60758"/>
              <a:gd name="adj2" fmla="val 3409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parts of the conversation again and answer the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s.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547B0CB8-02CF-464D-AD08-4104A2E2AE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080" y="1039040"/>
            <a:ext cx="1239894" cy="1239894"/>
          </a:xfrm>
          <a:prstGeom prst="rect">
            <a:avLst/>
          </a:prstGeom>
        </p:spPr>
      </p:pic>
      <p:sp>
        <p:nvSpPr>
          <p:cNvPr id="14" name="Rounded Rectangular Callout 28">
            <a:extLst>
              <a:ext uri="{FF2B5EF4-FFF2-40B4-BE49-F238E27FC236}">
                <a16:creationId xmlns:a16="http://schemas.microsoft.com/office/drawing/2014/main" id="{AE0B7FB5-DADE-4890-9968-BA9B77812EBD}"/>
              </a:ext>
            </a:extLst>
          </p:cNvPr>
          <p:cNvSpPr/>
          <p:nvPr/>
        </p:nvSpPr>
        <p:spPr>
          <a:xfrm>
            <a:off x="7122362" y="1219384"/>
            <a:ext cx="3087210" cy="955084"/>
          </a:xfrm>
          <a:prstGeom prst="wedgeRoundRectCallout">
            <a:avLst>
              <a:gd name="adj1" fmla="val 56439"/>
              <a:gd name="adj2" fmla="val 18635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has no money at the beginning of the book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in the end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starts winning competitions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id="{542B8A8D-FDD4-49DD-A18D-8898815A99D6}"/>
              </a:ext>
            </a:extLst>
          </p:cNvPr>
          <p:cNvSpPr/>
          <p:nvPr/>
        </p:nvSpPr>
        <p:spPr>
          <a:xfrm>
            <a:off x="2087126" y="1696926"/>
            <a:ext cx="4180509" cy="582008"/>
          </a:xfrm>
          <a:prstGeom prst="wedgeRoundRectCallout">
            <a:avLst>
              <a:gd name="adj1" fmla="val -61187"/>
              <a:gd name="adj2" fmla="val -3783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Rounded Rectangular Callout 27">
            <a:extLst>
              <a:ext uri="{FF2B5EF4-FFF2-40B4-BE49-F238E27FC236}">
                <a16:creationId xmlns:a16="http://schemas.microsoft.com/office/drawing/2014/main" id="{A6B978B2-0FC7-440F-BA77-0D263932F7E4}"/>
              </a:ext>
            </a:extLst>
          </p:cNvPr>
          <p:cNvSpPr/>
          <p:nvPr/>
        </p:nvSpPr>
        <p:spPr>
          <a:xfrm>
            <a:off x="7336621" y="4261653"/>
            <a:ext cx="2060847" cy="1935054"/>
          </a:xfrm>
          <a:prstGeom prst="wedgeRoundRectCallout">
            <a:avLst>
              <a:gd name="adj1" fmla="val -61521"/>
              <a:gd name="adj2" fmla="val 350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this sentence: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go snowboarding every weekend.’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How do we make this sentence negative?</a:t>
            </a:r>
          </a:p>
        </p:txBody>
      </p:sp>
      <p:sp>
        <p:nvSpPr>
          <p:cNvPr id="21" name="Shape 87">
            <a:extLst>
              <a:ext uri="{FF2B5EF4-FFF2-40B4-BE49-F238E27FC236}">
                <a16:creationId xmlns:a16="http://schemas.microsoft.com/office/drawing/2014/main" id="{2978CA9A-9404-4364-AE0E-A21DED3BF7D1}"/>
              </a:ext>
            </a:extLst>
          </p:cNvPr>
          <p:cNvSpPr/>
          <p:nvPr/>
        </p:nvSpPr>
        <p:spPr>
          <a:xfrm>
            <a:off x="9479172" y="4233432"/>
            <a:ext cx="2604116" cy="1636201"/>
          </a:xfrm>
          <a:prstGeom prst="cloudCallout">
            <a:avLst>
              <a:gd name="adj1" fmla="val -59607"/>
              <a:gd name="adj2" fmla="val 935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add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don’t, </a:t>
            </a:r>
            <a:r>
              <a:rPr lang="nb-NO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e.g.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‘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 don’t (do not) go snowboarding every weekend.’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27">
            <a:extLst>
              <a:ext uri="{FF2B5EF4-FFF2-40B4-BE49-F238E27FC236}">
                <a16:creationId xmlns:a16="http://schemas.microsoft.com/office/drawing/2014/main" id="{58032572-F7D1-4588-BF0E-FD0F2D3E5060}"/>
              </a:ext>
            </a:extLst>
          </p:cNvPr>
          <p:cNvSpPr/>
          <p:nvPr/>
        </p:nvSpPr>
        <p:spPr>
          <a:xfrm>
            <a:off x="7122362" y="2853982"/>
            <a:ext cx="2060847" cy="1194476"/>
          </a:xfrm>
          <a:prstGeom prst="wedgeRoundRectCallout">
            <a:avLst>
              <a:gd name="adj1" fmla="val -35462"/>
              <a:gd name="adj2" fmla="val 7274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How do we make this sentence negative: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I’m reading that book at the moment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?’</a:t>
            </a:r>
          </a:p>
        </p:txBody>
      </p:sp>
      <p:sp>
        <p:nvSpPr>
          <p:cNvPr id="23" name="Shape 87">
            <a:extLst>
              <a:ext uri="{FF2B5EF4-FFF2-40B4-BE49-F238E27FC236}">
                <a16:creationId xmlns:a16="http://schemas.microsoft.com/office/drawing/2014/main" id="{0BA381C6-DB8F-4B79-9C27-2D5FCCA7AE4E}"/>
              </a:ext>
            </a:extLst>
          </p:cNvPr>
          <p:cNvSpPr/>
          <p:nvPr/>
        </p:nvSpPr>
        <p:spPr>
          <a:xfrm>
            <a:off x="9397468" y="2461859"/>
            <a:ext cx="2604116" cy="1636201"/>
          </a:xfrm>
          <a:prstGeom prst="cloudCallout">
            <a:avLst>
              <a:gd name="adj1" fmla="val -59607"/>
              <a:gd name="adj2" fmla="val 9357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add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not, </a:t>
            </a:r>
            <a:r>
              <a:rPr lang="nb-NO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e.g.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‘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I’m not (am not) reading that book at the moment.’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Rounded Rectangular Callout 27">
            <a:extLst>
              <a:ext uri="{FF2B5EF4-FFF2-40B4-BE49-F238E27FC236}">
                <a16:creationId xmlns:a16="http://schemas.microsoft.com/office/drawing/2014/main" id="{E2D21F54-8C7F-4F34-AD42-50EC7930BAA5}"/>
              </a:ext>
            </a:extLst>
          </p:cNvPr>
          <p:cNvSpPr/>
          <p:nvPr/>
        </p:nvSpPr>
        <p:spPr>
          <a:xfrm>
            <a:off x="5133261" y="2775673"/>
            <a:ext cx="1774842" cy="1461047"/>
          </a:xfrm>
          <a:prstGeom prst="wedgeRoundRectCallout">
            <a:avLst>
              <a:gd name="adj1" fmla="val 36666"/>
              <a:gd name="adj2" fmla="val 6786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you make these two sentences into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using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16" name="Shape 87">
            <a:extLst>
              <a:ext uri="{FF2B5EF4-FFF2-40B4-BE49-F238E27FC236}">
                <a16:creationId xmlns:a16="http://schemas.microsoft.com/office/drawing/2014/main" id="{322CC3F8-6A11-4C47-BDF5-9BC7ACBD6C23}"/>
              </a:ext>
            </a:extLst>
          </p:cNvPr>
          <p:cNvSpPr/>
          <p:nvPr/>
        </p:nvSpPr>
        <p:spPr>
          <a:xfrm>
            <a:off x="1873189" y="2400204"/>
            <a:ext cx="3260072" cy="1870703"/>
          </a:xfrm>
          <a:prstGeom prst="cloudCallout">
            <a:avLst>
              <a:gd name="adj1" fmla="val 53297"/>
              <a:gd name="adj2" fmla="val 25693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1. Do you go snowboarding every weekend?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u="none" strike="noStrike" cap="none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2. Are you reading that book at the moment?</a:t>
            </a:r>
          </a:p>
        </p:txBody>
      </p:sp>
      <p:sp>
        <p:nvSpPr>
          <p:cNvPr id="25" name="Rounded Rectangular Callout 27">
            <a:extLst>
              <a:ext uri="{FF2B5EF4-FFF2-40B4-BE49-F238E27FC236}">
                <a16:creationId xmlns:a16="http://schemas.microsoft.com/office/drawing/2014/main" id="{F420FD98-96AB-46AD-AF31-D7D88349D073}"/>
              </a:ext>
            </a:extLst>
          </p:cNvPr>
          <p:cNvSpPr/>
          <p:nvPr/>
        </p:nvSpPr>
        <p:spPr>
          <a:xfrm>
            <a:off x="2850169" y="4445391"/>
            <a:ext cx="2496903" cy="1751316"/>
          </a:xfrm>
          <a:prstGeom prst="wedgeRoundRectCallout">
            <a:avLst>
              <a:gd name="adj1" fmla="val 57937"/>
              <a:gd name="adj2" fmla="val 1627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bold sentences in the red bubble. Why does the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tart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end in -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is the irregular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 form of what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</a:p>
        </p:txBody>
      </p:sp>
      <p:sp>
        <p:nvSpPr>
          <p:cNvPr id="26" name="Shape 87">
            <a:extLst>
              <a:ext uri="{FF2B5EF4-FFF2-40B4-BE49-F238E27FC236}">
                <a16:creationId xmlns:a16="http://schemas.microsoft.com/office/drawing/2014/main" id="{49884476-F63E-4660-9707-C58DC2D96B07}"/>
              </a:ext>
            </a:extLst>
          </p:cNvPr>
          <p:cNvSpPr/>
          <p:nvPr/>
        </p:nvSpPr>
        <p:spPr>
          <a:xfrm>
            <a:off x="-1" y="3953783"/>
            <a:ext cx="2850170" cy="2465435"/>
          </a:xfrm>
          <a:prstGeom prst="cloudCallout">
            <a:avLst>
              <a:gd name="adj1" fmla="val 55570"/>
              <a:gd name="adj2" fmla="val 31470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endParaRPr lang="en-US" sz="1600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We add an -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to </a:t>
            </a:r>
            <a:r>
              <a:rPr lang="nl-NL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 in the third person singular (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he/she/it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) in the </a:t>
            </a:r>
            <a:r>
              <a:rPr lang="it-IT" sz="1600" dirty="0" err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simple.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Has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comes from the </a:t>
            </a:r>
            <a:r>
              <a:rPr lang="nl-NL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to have.</a:t>
            </a:r>
            <a:endParaRPr lang="en-US" sz="1600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491D778F-185F-46EA-A1C8-90F1316A773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828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0" grpId="0" animBg="1"/>
      <p:bldP spid="21" grpId="0" animBg="1"/>
      <p:bldP spid="22" grpId="0" animBg="1"/>
      <p:bldP spid="23" grpId="0" animBg="1"/>
      <p:bldP spid="15" grpId="0" animBg="1"/>
      <p:bldP spid="16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05364" y="115116"/>
            <a:ext cx="1105677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it-IT" sz="44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simple and </a:t>
            </a:r>
            <a:r>
              <a:rPr lang="pt-BR" sz="4400" i="0" u="none" strike="noStrike" cap="none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continuous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Shape 82">
            <a:extLst>
              <a:ext uri="{FF2B5EF4-FFF2-40B4-BE49-F238E27FC236}">
                <a16:creationId xmlns:a16="http://schemas.microsoft.com/office/drawing/2014/main" id="{1F8DB826-CE35-47E6-9E38-68C4AED375C4}"/>
              </a:ext>
            </a:extLst>
          </p:cNvPr>
          <p:cNvSpPr txBox="1">
            <a:spLocks/>
          </p:cNvSpPr>
          <p:nvPr/>
        </p:nvSpPr>
        <p:spPr>
          <a:xfrm>
            <a:off x="205363" y="736493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28" name="Table 50">
            <a:extLst>
              <a:ext uri="{FF2B5EF4-FFF2-40B4-BE49-F238E27FC236}">
                <a16:creationId xmlns:a16="http://schemas.microsoft.com/office/drawing/2014/main" id="{975A724B-2EC0-467A-B9CF-B1930AF46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051641"/>
              </p:ext>
            </p:extLst>
          </p:nvPr>
        </p:nvGraphicFramePr>
        <p:xfrm>
          <a:off x="205364" y="1100486"/>
          <a:ext cx="9927177" cy="20963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435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8946">
                  <a:extLst>
                    <a:ext uri="{9D8B030D-6E8A-4147-A177-3AD203B41FA5}">
                      <a16:colId xmlns:a16="http://schemas.microsoft.com/office/drawing/2014/main" val="1461284500"/>
                    </a:ext>
                  </a:extLst>
                </a:gridCol>
                <a:gridCol w="154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2025">
                  <a:extLst>
                    <a:ext uri="{9D8B030D-6E8A-4147-A177-3AD203B41FA5}">
                      <a16:colId xmlns:a16="http://schemas.microsoft.com/office/drawing/2014/main" val="1368766244"/>
                    </a:ext>
                  </a:extLst>
                </a:gridCol>
                <a:gridCol w="1973280">
                  <a:extLst>
                    <a:ext uri="{9D8B030D-6E8A-4147-A177-3AD203B41FA5}">
                      <a16:colId xmlns:a16="http://schemas.microsoft.com/office/drawing/2014/main" val="2535236081"/>
                    </a:ext>
                  </a:extLst>
                </a:gridCol>
              </a:tblGrid>
              <a:tr h="354762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0779"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chemeClr val="tx1"/>
                          </a:solidFill>
                          <a:latin typeface="Open sans"/>
                          <a:cs typeface="Open sans"/>
                        </a:rPr>
                        <a:t>I/You/We/They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nb-NO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(no changes)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  <a:r>
                        <a:rPr lang="en-GB" sz="160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snowboarding.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rgbClr val="000000"/>
                          </a:solidFill>
                          <a:latin typeface="Open sans"/>
                          <a:cs typeface="Open sans"/>
                        </a:rPr>
                        <a:t>I/You/We/They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don’t</a:t>
                      </a:r>
                    </a:p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(do not)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don’t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bare infinitive</a:t>
                      </a:r>
                    </a:p>
                    <a:p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snowboarding</a:t>
                      </a:r>
                    </a:p>
                    <a:p>
                      <a:endParaRPr lang="en-GB" sz="1600" b="0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0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winning.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0779"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-s/-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es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ies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starts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winning.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doesn’t</a:t>
                      </a:r>
                    </a:p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(does not)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doesn’t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452697"/>
                  </a:ext>
                </a:extLst>
              </a:tr>
            </a:tbl>
          </a:graphicData>
        </a:graphic>
      </p:graphicFrame>
      <p:graphicFrame>
        <p:nvGraphicFramePr>
          <p:cNvPr id="29" name="Table 50">
            <a:extLst>
              <a:ext uri="{FF2B5EF4-FFF2-40B4-BE49-F238E27FC236}">
                <a16:creationId xmlns:a16="http://schemas.microsoft.com/office/drawing/2014/main" id="{9697354F-4273-4E38-B030-DF642E3390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105521"/>
              </p:ext>
            </p:extLst>
          </p:nvPr>
        </p:nvGraphicFramePr>
        <p:xfrm>
          <a:off x="205364" y="3168439"/>
          <a:ext cx="9927176" cy="14935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116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692">
                  <a:extLst>
                    <a:ext uri="{9D8B030D-6E8A-4147-A177-3AD203B41FA5}">
                      <a16:colId xmlns:a16="http://schemas.microsoft.com/office/drawing/2014/main" val="3894972287"/>
                    </a:ext>
                  </a:extLst>
                </a:gridCol>
                <a:gridCol w="1499815">
                  <a:extLst>
                    <a:ext uri="{9D8B030D-6E8A-4147-A177-3AD203B41FA5}">
                      <a16:colId xmlns:a16="http://schemas.microsoft.com/office/drawing/2014/main" val="1461284500"/>
                    </a:ext>
                  </a:extLst>
                </a:gridCol>
                <a:gridCol w="3086326">
                  <a:extLst>
                    <a:ext uri="{9D8B030D-6E8A-4147-A177-3AD203B41FA5}">
                      <a16:colId xmlns:a16="http://schemas.microsoft.com/office/drawing/2014/main" val="777150909"/>
                    </a:ext>
                  </a:extLst>
                </a:gridCol>
                <a:gridCol w="931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1368766244"/>
                    </a:ext>
                  </a:extLst>
                </a:gridCol>
                <a:gridCol w="937740">
                  <a:extLst>
                    <a:ext uri="{9D8B030D-6E8A-4147-A177-3AD203B41FA5}">
                      <a16:colId xmlns:a16="http://schemas.microsoft.com/office/drawing/2014/main" val="2535236081"/>
                    </a:ext>
                  </a:extLst>
                </a:gridCol>
              </a:tblGrid>
              <a:tr h="267182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answer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82">
                <a:tc rowSpan="2"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</a:t>
                      </a:r>
                      <a:r>
                        <a:rPr lang="pt-BR" sz="1600" b="0" dirty="0" err="1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</a:t>
                      </a:r>
                      <a:r>
                        <a:rPr lang="pt-BR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word)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(Where)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bare infinitive?</a:t>
                      </a:r>
                    </a:p>
                    <a:p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snowboarding?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Yes/No,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I/you/we/they</a:t>
                      </a:r>
                    </a:p>
                    <a:p>
                      <a:endParaRPr lang="en-GB" sz="1600" b="1" i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230">
                <a:tc vMerge="1"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he/she/it</a:t>
                      </a:r>
                    </a:p>
                    <a:p>
                      <a:endParaRPr lang="en-GB" sz="1600" b="1" i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does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452697"/>
                  </a:ext>
                </a:extLst>
              </a:tr>
            </a:tbl>
          </a:graphicData>
        </a:graphic>
      </p:graphicFrame>
      <p:sp>
        <p:nvSpPr>
          <p:cNvPr id="30" name="Shape 82">
            <a:extLst>
              <a:ext uri="{FF2B5EF4-FFF2-40B4-BE49-F238E27FC236}">
                <a16:creationId xmlns:a16="http://schemas.microsoft.com/office/drawing/2014/main" id="{1243E94A-2526-4EC7-957D-185D36C05E31}"/>
              </a:ext>
            </a:extLst>
          </p:cNvPr>
          <p:cNvSpPr txBox="1">
            <a:spLocks/>
          </p:cNvSpPr>
          <p:nvPr/>
        </p:nvSpPr>
        <p:spPr>
          <a:xfrm>
            <a:off x="205363" y="4611737"/>
            <a:ext cx="6685892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it-IT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pt-BR" sz="2000" b="1" dirty="0" err="1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1" name="Table 50">
            <a:extLst>
              <a:ext uri="{FF2B5EF4-FFF2-40B4-BE49-F238E27FC236}">
                <a16:creationId xmlns:a16="http://schemas.microsoft.com/office/drawing/2014/main" id="{2E0EBE42-4109-41FB-B09E-06E78B896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826214"/>
              </p:ext>
            </p:extLst>
          </p:nvPr>
        </p:nvGraphicFramePr>
        <p:xfrm>
          <a:off x="205365" y="5031246"/>
          <a:ext cx="4799772" cy="10668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799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2412"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be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</a:t>
                      </a:r>
                      <a:r>
                        <a:rPr lang="nl-NL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verb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-</a:t>
                      </a:r>
                      <a:r>
                        <a:rPr lang="en-GB" sz="1600" b="0" i="1" dirty="0" err="1">
                          <a:solidFill>
                            <a:schemeClr val="tx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b="0" i="1" dirty="0">
                        <a:solidFill>
                          <a:schemeClr val="tx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 am reading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that book at the moment.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I’m not snowboarding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right now.</a:t>
                      </a:r>
                    </a:p>
                    <a:p>
                      <a:r>
                        <a:rPr lang="en-GB" sz="1600" b="1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Are you reading </a:t>
                      </a:r>
                      <a:r>
                        <a:rPr lang="en-GB" sz="1600" b="0" dirty="0">
                          <a:solidFill>
                            <a:srgbClr val="00B0F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that book at the moment?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2" name="Picture 34">
            <a:extLst>
              <a:ext uri="{FF2B5EF4-FFF2-40B4-BE49-F238E27FC236}">
                <a16:creationId xmlns:a16="http://schemas.microsoft.com/office/drawing/2014/main" id="{8B4745FB-425B-4952-8A84-9A9BFB51F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59" y="128008"/>
            <a:ext cx="894615" cy="894615"/>
          </a:xfrm>
          <a:prstGeom prst="rect">
            <a:avLst/>
          </a:prstGeom>
        </p:spPr>
      </p:pic>
      <p:sp>
        <p:nvSpPr>
          <p:cNvPr id="33" name="Rounded Rectangular Callout 27">
            <a:extLst>
              <a:ext uri="{FF2B5EF4-FFF2-40B4-BE49-F238E27FC236}">
                <a16:creationId xmlns:a16="http://schemas.microsoft.com/office/drawing/2014/main" id="{AB805340-4072-40F8-BEEF-DD2CBB79094D}"/>
              </a:ext>
            </a:extLst>
          </p:cNvPr>
          <p:cNvSpPr/>
          <p:nvPr/>
        </p:nvSpPr>
        <p:spPr>
          <a:xfrm>
            <a:off x="10098347" y="1180011"/>
            <a:ext cx="1990055" cy="573497"/>
          </a:xfrm>
          <a:prstGeom prst="wedgeRoundRectCallout">
            <a:avLst>
              <a:gd name="adj1" fmla="val 15653"/>
              <a:gd name="adj2" fmla="val -7728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bare infinitive is without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to.</a:t>
            </a: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4" name="Arc 77">
            <a:extLst>
              <a:ext uri="{FF2B5EF4-FFF2-40B4-BE49-F238E27FC236}">
                <a16:creationId xmlns:a16="http://schemas.microsoft.com/office/drawing/2014/main" id="{811B96C5-AE9E-42A3-B233-C80A79ACAA45}"/>
              </a:ext>
            </a:extLst>
          </p:cNvPr>
          <p:cNvSpPr/>
          <p:nvPr/>
        </p:nvSpPr>
        <p:spPr>
          <a:xfrm rot="3991033" flipV="1">
            <a:off x="8620523" y="1325730"/>
            <a:ext cx="2089380" cy="2242311"/>
          </a:xfrm>
          <a:prstGeom prst="arc">
            <a:avLst>
              <a:gd name="adj1" fmla="val 7904317"/>
              <a:gd name="adj2" fmla="val 105254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Rounded Rectangular Callout 27">
            <a:extLst>
              <a:ext uri="{FF2B5EF4-FFF2-40B4-BE49-F238E27FC236}">
                <a16:creationId xmlns:a16="http://schemas.microsoft.com/office/drawing/2014/main" id="{34AAA0D6-39F9-41B2-9727-91B474450650}"/>
              </a:ext>
            </a:extLst>
          </p:cNvPr>
          <p:cNvSpPr/>
          <p:nvPr/>
        </p:nvSpPr>
        <p:spPr>
          <a:xfrm>
            <a:off x="10114768" y="1891553"/>
            <a:ext cx="1990055" cy="1717272"/>
          </a:xfrm>
          <a:prstGeom prst="wedgeRoundRectCallout">
            <a:avLst>
              <a:gd name="adj1" fmla="val 20362"/>
              <a:gd name="adj2" fmla="val -5626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Careful with spelling in the third person. Depending on the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we can add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-s/-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/-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7" name="Arc 77">
            <a:extLst>
              <a:ext uri="{FF2B5EF4-FFF2-40B4-BE49-F238E27FC236}">
                <a16:creationId xmlns:a16="http://schemas.microsoft.com/office/drawing/2014/main" id="{6B6B959D-9765-46AB-81A9-D291A6C4F891}"/>
              </a:ext>
            </a:extLst>
          </p:cNvPr>
          <p:cNvSpPr/>
          <p:nvPr/>
        </p:nvSpPr>
        <p:spPr>
          <a:xfrm rot="5400000" flipH="1" flipV="1">
            <a:off x="6564495" y="-602241"/>
            <a:ext cx="1218280" cy="6404529"/>
          </a:xfrm>
          <a:prstGeom prst="arc">
            <a:avLst>
              <a:gd name="adj1" fmla="val 5602607"/>
              <a:gd name="adj2" fmla="val 1613457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8" name="Rounded Rectangular Callout 27">
            <a:extLst>
              <a:ext uri="{FF2B5EF4-FFF2-40B4-BE49-F238E27FC236}">
                <a16:creationId xmlns:a16="http://schemas.microsoft.com/office/drawing/2014/main" id="{F41D2066-03AE-4CCC-B6E3-61CF449AE967}"/>
              </a:ext>
            </a:extLst>
          </p:cNvPr>
          <p:cNvSpPr/>
          <p:nvPr/>
        </p:nvSpPr>
        <p:spPr>
          <a:xfrm>
            <a:off x="9969933" y="3651563"/>
            <a:ext cx="2181444" cy="1940054"/>
          </a:xfrm>
          <a:prstGeom prst="wedgeRoundRectCallout">
            <a:avLst>
              <a:gd name="adj1" fmla="val 23738"/>
              <a:gd name="adj2" fmla="val -5149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Open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require a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word and a longer answer. Closed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don’t use a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word and we answer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yes/no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9" name="Rounded Rectangular Callout 27">
            <a:extLst>
              <a:ext uri="{FF2B5EF4-FFF2-40B4-BE49-F238E27FC236}">
                <a16:creationId xmlns:a16="http://schemas.microsoft.com/office/drawing/2014/main" id="{295CB716-B47C-48F2-9A5C-A52EFCA03CF4}"/>
              </a:ext>
            </a:extLst>
          </p:cNvPr>
          <p:cNvSpPr/>
          <p:nvPr/>
        </p:nvSpPr>
        <p:spPr>
          <a:xfrm>
            <a:off x="5075389" y="4914836"/>
            <a:ext cx="3145241" cy="842678"/>
          </a:xfrm>
          <a:prstGeom prst="wedgeRoundRectCallout">
            <a:avLst>
              <a:gd name="adj1" fmla="val 57244"/>
              <a:gd name="adj2" fmla="val -4596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we make the negative by changing the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be.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0" name="Arc 77">
            <a:extLst>
              <a:ext uri="{FF2B5EF4-FFF2-40B4-BE49-F238E27FC236}">
                <a16:creationId xmlns:a16="http://schemas.microsoft.com/office/drawing/2014/main" id="{EF890DC6-DF70-47F4-9CD6-5497B3BABC29}"/>
              </a:ext>
            </a:extLst>
          </p:cNvPr>
          <p:cNvSpPr/>
          <p:nvPr/>
        </p:nvSpPr>
        <p:spPr>
          <a:xfrm rot="5813764" flipH="1" flipV="1">
            <a:off x="2555559" y="2776135"/>
            <a:ext cx="2160256" cy="3723229"/>
          </a:xfrm>
          <a:prstGeom prst="arc">
            <a:avLst>
              <a:gd name="adj1" fmla="val 6459507"/>
              <a:gd name="adj2" fmla="val 1111142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ounded Rectangular Callout 27">
            <a:extLst>
              <a:ext uri="{FF2B5EF4-FFF2-40B4-BE49-F238E27FC236}">
                <a16:creationId xmlns:a16="http://schemas.microsoft.com/office/drawing/2014/main" id="{E9DA0098-E001-472D-8C2E-8FE1948AB33E}"/>
              </a:ext>
            </a:extLst>
          </p:cNvPr>
          <p:cNvSpPr/>
          <p:nvPr/>
        </p:nvSpPr>
        <p:spPr>
          <a:xfrm>
            <a:off x="5425663" y="5828646"/>
            <a:ext cx="3681263" cy="842678"/>
          </a:xfrm>
          <a:prstGeom prst="wedgeRoundRectCallout">
            <a:avLst>
              <a:gd name="adj1" fmla="val 50995"/>
              <a:gd name="adj2" fmla="val -6222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continuous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we make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question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 by inverting the subject and the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 be.</a:t>
            </a:r>
          </a:p>
        </p:txBody>
      </p:sp>
      <p:sp>
        <p:nvSpPr>
          <p:cNvPr id="42" name="Arc 77">
            <a:extLst>
              <a:ext uri="{FF2B5EF4-FFF2-40B4-BE49-F238E27FC236}">
                <a16:creationId xmlns:a16="http://schemas.microsoft.com/office/drawing/2014/main" id="{CEC999E6-6746-4312-99E3-665B5A5FA432}"/>
              </a:ext>
            </a:extLst>
          </p:cNvPr>
          <p:cNvSpPr/>
          <p:nvPr/>
        </p:nvSpPr>
        <p:spPr>
          <a:xfrm rot="6044117" flipH="1" flipV="1">
            <a:off x="1824400" y="2486886"/>
            <a:ext cx="2160256" cy="5580322"/>
          </a:xfrm>
          <a:prstGeom prst="arc">
            <a:avLst>
              <a:gd name="adj1" fmla="val 5642641"/>
              <a:gd name="adj2" fmla="val 1345028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3" name="Pentagon 2">
            <a:extLst>
              <a:ext uri="{FF2B5EF4-FFF2-40B4-BE49-F238E27FC236}">
                <a16:creationId xmlns:a16="http://schemas.microsoft.com/office/drawing/2014/main" id="{1669DE15-6BBF-4E66-97FC-A5DA8F52954E}"/>
              </a:ext>
            </a:extLst>
          </p:cNvPr>
          <p:cNvSpPr/>
          <p:nvPr/>
        </p:nvSpPr>
        <p:spPr>
          <a:xfrm>
            <a:off x="9195308" y="559161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</a:t>
            </a:r>
            <a:r>
              <a:rPr lang="nl-NL" sz="1600" dirty="0"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s and ad</a:t>
            </a:r>
            <a:r>
              <a:rPr lang="nl-NL" sz="1600" dirty="0">
                <a:latin typeface="Open Sans"/>
                <a:ea typeface="Open Sans"/>
                <a:cs typeface="Open Sans"/>
                <a:sym typeface="Open Sans"/>
              </a:rPr>
              <a:t>verb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ial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phrases...</a:t>
            </a: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87A4D0B5-680A-4521-A068-9D63D8EA932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39219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5452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4793</TotalTime>
  <Words>1853</Words>
  <Application>Microsoft Office PowerPoint</Application>
  <PresentationFormat>Widescreen</PresentationFormat>
  <Paragraphs>250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B1+ present simple and present continuous</vt:lpstr>
      <vt:lpstr>We need to know when and how to use the present simple and continuous in context.</vt:lpstr>
      <vt:lpstr>Function: When do we use the present simple?</vt:lpstr>
      <vt:lpstr>Function: present simple and continuous</vt:lpstr>
      <vt:lpstr>Function: When do we use the present continuous?</vt:lpstr>
      <vt:lpstr>Function: present simple and continuous</vt:lpstr>
      <vt:lpstr>PowerPoint Presentation</vt:lpstr>
      <vt:lpstr>Form: present simple and continuous</vt:lpstr>
      <vt:lpstr>Form: present simple and continuous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155</cp:revision>
  <dcterms:modified xsi:type="dcterms:W3CDTF">2019-12-05T10:34:00Z</dcterms:modified>
</cp:coreProperties>
</file>